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Fira Code Light"/>
      <p:regular r:id="rId12"/>
      <p:bold r:id="rId13"/>
    </p:embeddedFont>
    <p:embeddedFont>
      <p:font typeface="Nunito"/>
      <p:regular r:id="rId14"/>
      <p:bold r:id="rId15"/>
      <p:italic r:id="rId16"/>
      <p:boldItalic r:id="rId17"/>
    </p:embeddedFont>
    <p:embeddedFont>
      <p:font typeface="Fira Code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FiraCodeLight-bold.fntdata"/><Relationship Id="rId12" Type="http://schemas.openxmlformats.org/officeDocument/2006/relationships/font" Target="fonts/FiraCodeLigh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FiraCode-bold.fntdata"/><Relationship Id="rId6" Type="http://schemas.openxmlformats.org/officeDocument/2006/relationships/slide" Target="slides/slide1.xml"/><Relationship Id="rId18" Type="http://schemas.openxmlformats.org/officeDocument/2006/relationships/font" Target="fonts/FiraCod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0d1d9f046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30d1d9f0465_1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0d1d9f0465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0d1d9f0465_1_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0d1d9f0465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30d1d9f0465_1_5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0d1d9f0465_1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30d1d9f0465_1_1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0d1d9f0465_1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30d1d9f0465_1_1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0d1d9f0465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30d1d9f0465_1_7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/>
          <p:nvPr/>
        </p:nvSpPr>
        <p:spPr>
          <a:xfrm>
            <a:off x="4586287" y="1200199"/>
            <a:ext cx="4260161" cy="3157370"/>
          </a:xfrm>
          <a:custGeom>
            <a:rect b="b" l="l" r="r" t="t"/>
            <a:pathLst>
              <a:path extrusionOk="0" h="6314739" w="8520322">
                <a:moveTo>
                  <a:pt x="0" y="0"/>
                </a:moveTo>
                <a:lnTo>
                  <a:pt x="8520322" y="0"/>
                </a:lnTo>
                <a:lnTo>
                  <a:pt x="8520322" y="6314739"/>
                </a:lnTo>
                <a:lnTo>
                  <a:pt x="0" y="631473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29" name="Google Shape;129;p13"/>
          <p:cNvGrpSpPr/>
          <p:nvPr/>
        </p:nvGrpSpPr>
        <p:grpSpPr>
          <a:xfrm>
            <a:off x="514350" y="3961367"/>
            <a:ext cx="3038923" cy="522243"/>
            <a:chOff x="0" y="-38100"/>
            <a:chExt cx="1600749" cy="275091"/>
          </a:xfrm>
        </p:grpSpPr>
        <p:sp>
          <p:nvSpPr>
            <p:cNvPr id="130" name="Google Shape;130;p13"/>
            <p:cNvSpPr/>
            <p:nvPr/>
          </p:nvSpPr>
          <p:spPr>
            <a:xfrm>
              <a:off x="0" y="0"/>
              <a:ext cx="1600749" cy="236991"/>
            </a:xfrm>
            <a:custGeom>
              <a:rect b="b" l="l" r="r" t="t"/>
              <a:pathLst>
                <a:path extrusionOk="0" h="236991" w="1600749">
                  <a:moveTo>
                    <a:pt x="30571" y="0"/>
                  </a:moveTo>
                  <a:lnTo>
                    <a:pt x="1570178" y="0"/>
                  </a:lnTo>
                  <a:cubicBezTo>
                    <a:pt x="1578286" y="0"/>
                    <a:pt x="1586062" y="3221"/>
                    <a:pt x="1591795" y="8954"/>
                  </a:cubicBezTo>
                  <a:cubicBezTo>
                    <a:pt x="1597528" y="14687"/>
                    <a:pt x="1600749" y="22463"/>
                    <a:pt x="1600749" y="30571"/>
                  </a:cubicBezTo>
                  <a:lnTo>
                    <a:pt x="1600749" y="206420"/>
                  </a:lnTo>
                  <a:cubicBezTo>
                    <a:pt x="1600749" y="223304"/>
                    <a:pt x="1587062" y="236991"/>
                    <a:pt x="1570178" y="236991"/>
                  </a:cubicBezTo>
                  <a:lnTo>
                    <a:pt x="30571" y="236991"/>
                  </a:lnTo>
                  <a:cubicBezTo>
                    <a:pt x="22463" y="236991"/>
                    <a:pt x="14687" y="233770"/>
                    <a:pt x="8954" y="228037"/>
                  </a:cubicBezTo>
                  <a:cubicBezTo>
                    <a:pt x="3221" y="222304"/>
                    <a:pt x="0" y="214528"/>
                    <a:pt x="0" y="206420"/>
                  </a:cubicBezTo>
                  <a:lnTo>
                    <a:pt x="0" y="30571"/>
                  </a:lnTo>
                  <a:cubicBezTo>
                    <a:pt x="0" y="22463"/>
                    <a:pt x="3221" y="14687"/>
                    <a:pt x="8954" y="8954"/>
                  </a:cubicBezTo>
                  <a:cubicBezTo>
                    <a:pt x="14687" y="3221"/>
                    <a:pt x="22463" y="0"/>
                    <a:pt x="30571" y="0"/>
                  </a:cubicBezTo>
                  <a:close/>
                </a:path>
              </a:pathLst>
            </a:custGeom>
            <a:solidFill>
              <a:srgbClr val="FFC535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 txBox="1"/>
            <p:nvPr/>
          </p:nvSpPr>
          <p:spPr>
            <a:xfrm>
              <a:off x="0" y="-38100"/>
              <a:ext cx="1600749" cy="27509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" name="Google Shape;132;p13"/>
          <p:cNvSpPr/>
          <p:nvPr/>
        </p:nvSpPr>
        <p:spPr>
          <a:xfrm rot="-5400000">
            <a:off x="1651328" y="-1854421"/>
            <a:ext cx="5963955" cy="9266610"/>
          </a:xfrm>
          <a:custGeom>
            <a:rect b="b" l="l" r="r" t="t"/>
            <a:pathLst>
              <a:path extrusionOk="0" h="18533220" w="11927910">
                <a:moveTo>
                  <a:pt x="0" y="0"/>
                </a:moveTo>
                <a:lnTo>
                  <a:pt x="11927910" y="0"/>
                </a:lnTo>
                <a:lnTo>
                  <a:pt x="11927910" y="18533220"/>
                </a:lnTo>
                <a:lnTo>
                  <a:pt x="0" y="18533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7206" l="0" r="0" t="-7206"/>
            </a:stretch>
          </a:blipFill>
          <a:ln>
            <a:noFill/>
          </a:ln>
        </p:spPr>
      </p:sp>
      <p:cxnSp>
        <p:nvCxnSpPr>
          <p:cNvPr id="133" name="Google Shape;133;p13"/>
          <p:cNvCxnSpPr/>
          <p:nvPr/>
        </p:nvCxnSpPr>
        <p:spPr>
          <a:xfrm>
            <a:off x="2394509" y="4249129"/>
            <a:ext cx="946067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134" name="Google Shape;134;p13"/>
          <p:cNvGrpSpPr/>
          <p:nvPr/>
        </p:nvGrpSpPr>
        <p:grpSpPr>
          <a:xfrm>
            <a:off x="317700" y="232740"/>
            <a:ext cx="8631247" cy="494353"/>
            <a:chOff x="-33" y="-188215"/>
            <a:chExt cx="23016658" cy="1318275"/>
          </a:xfrm>
        </p:grpSpPr>
        <p:grpSp>
          <p:nvGrpSpPr>
            <p:cNvPr id="135" name="Google Shape;135;p13"/>
            <p:cNvGrpSpPr/>
            <p:nvPr/>
          </p:nvGrpSpPr>
          <p:grpSpPr>
            <a:xfrm>
              <a:off x="-33" y="-188215"/>
              <a:ext cx="23016658" cy="1318275"/>
              <a:chOff x="-7" y="-37178"/>
              <a:chExt cx="4546500" cy="260400"/>
            </a:xfrm>
          </p:grpSpPr>
          <p:sp>
            <p:nvSpPr>
              <p:cNvPr id="136" name="Google Shape;136;p13"/>
              <p:cNvSpPr/>
              <p:nvPr/>
            </p:nvSpPr>
            <p:spPr>
              <a:xfrm>
                <a:off x="0" y="0"/>
                <a:ext cx="4546467" cy="222319"/>
              </a:xfrm>
              <a:custGeom>
                <a:rect b="b" l="l" r="r" t="t"/>
                <a:pathLst>
                  <a:path extrusionOk="0" h="222319" w="4546467">
                    <a:moveTo>
                      <a:pt x="22873" y="0"/>
                    </a:moveTo>
                    <a:lnTo>
                      <a:pt x="4523595" y="0"/>
                    </a:lnTo>
                    <a:cubicBezTo>
                      <a:pt x="4529661" y="0"/>
                      <a:pt x="4535479" y="2410"/>
                      <a:pt x="4539768" y="6699"/>
                    </a:cubicBezTo>
                    <a:cubicBezTo>
                      <a:pt x="4544058" y="10989"/>
                      <a:pt x="4546467" y="16807"/>
                      <a:pt x="4546467" y="22873"/>
                    </a:cubicBezTo>
                    <a:lnTo>
                      <a:pt x="4546467" y="199446"/>
                    </a:lnTo>
                    <a:cubicBezTo>
                      <a:pt x="4546467" y="212079"/>
                      <a:pt x="4536227" y="222319"/>
                      <a:pt x="4523595" y="222319"/>
                    </a:cubicBezTo>
                    <a:lnTo>
                      <a:pt x="22873" y="222319"/>
                    </a:lnTo>
                    <a:cubicBezTo>
                      <a:pt x="10240" y="222319"/>
                      <a:pt x="0" y="212079"/>
                      <a:pt x="0" y="199446"/>
                    </a:cubicBezTo>
                    <a:lnTo>
                      <a:pt x="0" y="22873"/>
                    </a:lnTo>
                    <a:cubicBezTo>
                      <a:pt x="0" y="10240"/>
                      <a:pt x="10240" y="0"/>
                      <a:pt x="228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190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13"/>
              <p:cNvSpPr txBox="1"/>
              <p:nvPr/>
            </p:nvSpPr>
            <p:spPr>
              <a:xfrm>
                <a:off x="-7" y="-37178"/>
                <a:ext cx="4546500" cy="2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138" name="Google Shape;138;p13"/>
            <p:cNvCxnSpPr/>
            <p:nvPr/>
          </p:nvCxnSpPr>
          <p:spPr>
            <a:xfrm>
              <a:off x="22130073" y="368470"/>
              <a:ext cx="350965" cy="383162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9" name="Google Shape;139;p13"/>
            <p:cNvCxnSpPr/>
            <p:nvPr/>
          </p:nvCxnSpPr>
          <p:spPr>
            <a:xfrm flipH="1">
              <a:off x="22130073" y="377728"/>
              <a:ext cx="339363" cy="373904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" name="Google Shape;140;p13"/>
            <p:cNvCxnSpPr/>
            <p:nvPr/>
          </p:nvCxnSpPr>
          <p:spPr>
            <a:xfrm>
              <a:off x="20624713" y="560051"/>
              <a:ext cx="501367" cy="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41" name="Google Shape;141;p13"/>
            <p:cNvGrpSpPr/>
            <p:nvPr/>
          </p:nvGrpSpPr>
          <p:grpSpPr>
            <a:xfrm>
              <a:off x="21430813" y="169077"/>
              <a:ext cx="385123" cy="582554"/>
              <a:chOff x="0" y="-38100"/>
              <a:chExt cx="76074" cy="115073"/>
            </a:xfrm>
          </p:grpSpPr>
          <p:sp>
            <p:nvSpPr>
              <p:cNvPr id="142" name="Google Shape;142;p13"/>
              <p:cNvSpPr/>
              <p:nvPr/>
            </p:nvSpPr>
            <p:spPr>
              <a:xfrm>
                <a:off x="0" y="0"/>
                <a:ext cx="76074" cy="76973"/>
              </a:xfrm>
              <a:custGeom>
                <a:rect b="b" l="l" r="r" t="t"/>
                <a:pathLst>
                  <a:path extrusionOk="0" h="76973" w="76074">
                    <a:moveTo>
                      <a:pt x="38037" y="0"/>
                    </a:moveTo>
                    <a:lnTo>
                      <a:pt x="38037" y="0"/>
                    </a:lnTo>
                    <a:cubicBezTo>
                      <a:pt x="59044" y="0"/>
                      <a:pt x="76074" y="17030"/>
                      <a:pt x="76074" y="38037"/>
                    </a:cubicBezTo>
                    <a:lnTo>
                      <a:pt x="76074" y="38936"/>
                    </a:lnTo>
                    <a:cubicBezTo>
                      <a:pt x="76074" y="59943"/>
                      <a:pt x="59044" y="76973"/>
                      <a:pt x="38037" y="76973"/>
                    </a:cubicBezTo>
                    <a:lnTo>
                      <a:pt x="38037" y="76973"/>
                    </a:lnTo>
                    <a:cubicBezTo>
                      <a:pt x="17030" y="76973"/>
                      <a:pt x="0" y="59943"/>
                      <a:pt x="0" y="38936"/>
                    </a:cubicBezTo>
                    <a:lnTo>
                      <a:pt x="0" y="38037"/>
                    </a:lnTo>
                    <a:cubicBezTo>
                      <a:pt x="0" y="17030"/>
                      <a:pt x="17030" y="0"/>
                      <a:pt x="3803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sq" cmpd="sng" w="2857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13"/>
              <p:cNvSpPr txBox="1"/>
              <p:nvPr/>
            </p:nvSpPr>
            <p:spPr>
              <a:xfrm>
                <a:off x="0" y="-38100"/>
                <a:ext cx="76074" cy="11507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4" name="Google Shape;144;p13"/>
            <p:cNvSpPr txBox="1"/>
            <p:nvPr/>
          </p:nvSpPr>
          <p:spPr>
            <a:xfrm>
              <a:off x="271099" y="213479"/>
              <a:ext cx="20761200" cy="5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Paul Roman, Denis Rădoi, Paul Sburlea</a:t>
              </a: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&gt;   </a:t>
              </a:r>
              <a:r>
                <a:rPr b="0" i="0" lang="ro" sz="1400" u="none" cap="none" strike="noStrike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      	</a:t>
              </a:r>
              <a:r>
                <a:rPr lang="ro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Tehnologii Web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&gt;</a:t>
              </a:r>
              <a:endParaRPr sz="700"/>
            </a:p>
          </p:txBody>
        </p:sp>
      </p:grpSp>
      <p:sp>
        <p:nvSpPr>
          <p:cNvPr id="145" name="Google Shape;145;p13"/>
          <p:cNvSpPr txBox="1"/>
          <p:nvPr/>
        </p:nvSpPr>
        <p:spPr>
          <a:xfrm>
            <a:off x="317700" y="1081650"/>
            <a:ext cx="4011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3700">
                <a:solidFill>
                  <a:srgbClr val="FF5757"/>
                </a:solidFill>
                <a:latin typeface="Fira Code"/>
                <a:ea typeface="Fira Code"/>
                <a:cs typeface="Fira Code"/>
                <a:sym typeface="Fira Code"/>
              </a:rPr>
              <a:t>‘&lt;Byte</a:t>
            </a:r>
            <a:r>
              <a:rPr b="1" lang="ro" sz="37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Resume&gt;</a:t>
            </a:r>
            <a:r>
              <a:rPr b="1" lang="ro" sz="3700">
                <a:solidFill>
                  <a:srgbClr val="FF5757"/>
                </a:solidFill>
                <a:latin typeface="Fira Code"/>
                <a:ea typeface="Fira Code"/>
                <a:cs typeface="Fira Code"/>
                <a:sym typeface="Fira Code"/>
              </a:rPr>
              <a:t>’</a:t>
            </a:r>
            <a:endParaRPr b="1" sz="3700">
              <a:solidFill>
                <a:srgbClr val="7ED95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6" name="Google Shape;146;p13"/>
          <p:cNvSpPr txBox="1"/>
          <p:nvPr/>
        </p:nvSpPr>
        <p:spPr>
          <a:xfrm>
            <a:off x="697000" y="4110525"/>
            <a:ext cx="1575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are you in?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47" name="Google Shape;147;p13"/>
          <p:cNvSpPr txBox="1"/>
          <p:nvPr/>
        </p:nvSpPr>
        <p:spPr>
          <a:xfrm>
            <a:off x="482200" y="168145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Bringing Structure to IT Careers — One Standard CV at a Time.</a:t>
            </a:r>
            <a:endParaRPr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/>
          <p:nvPr/>
        </p:nvSpPr>
        <p:spPr>
          <a:xfrm>
            <a:off x="6911771" y="2564595"/>
            <a:ext cx="1717879" cy="1904906"/>
          </a:xfrm>
          <a:custGeom>
            <a:rect b="b" l="l" r="r" t="t"/>
            <a:pathLst>
              <a:path extrusionOk="0" h="3809812" w="3435758">
                <a:moveTo>
                  <a:pt x="0" y="0"/>
                </a:moveTo>
                <a:lnTo>
                  <a:pt x="3435758" y="0"/>
                </a:lnTo>
                <a:lnTo>
                  <a:pt x="3435758" y="3809812"/>
                </a:lnTo>
                <a:lnTo>
                  <a:pt x="0" y="38098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3" name="Google Shape;153;p14"/>
          <p:cNvSpPr/>
          <p:nvPr/>
        </p:nvSpPr>
        <p:spPr>
          <a:xfrm rot="5400000">
            <a:off x="1666228" y="-1651328"/>
            <a:ext cx="5963955" cy="9266610"/>
          </a:xfrm>
          <a:custGeom>
            <a:rect b="b" l="l" r="r" t="t"/>
            <a:pathLst>
              <a:path extrusionOk="0" h="18533220" w="11927910">
                <a:moveTo>
                  <a:pt x="0" y="0"/>
                </a:moveTo>
                <a:lnTo>
                  <a:pt x="11927910" y="0"/>
                </a:lnTo>
                <a:lnTo>
                  <a:pt x="11927910" y="18533220"/>
                </a:lnTo>
                <a:lnTo>
                  <a:pt x="0" y="18533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7206" l="0" r="0" t="-7206"/>
            </a:stretch>
          </a:blipFill>
          <a:ln>
            <a:noFill/>
          </a:ln>
        </p:spPr>
      </p:sp>
      <p:sp>
        <p:nvSpPr>
          <p:cNvPr id="154" name="Google Shape;154;p14"/>
          <p:cNvSpPr txBox="1"/>
          <p:nvPr/>
        </p:nvSpPr>
        <p:spPr>
          <a:xfrm>
            <a:off x="1316900" y="1861850"/>
            <a:ext cx="2852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2100">
                <a:solidFill>
                  <a:srgbClr val="FF5858"/>
                </a:solidFill>
                <a:latin typeface="Fira Code"/>
                <a:ea typeface="Fira Code"/>
                <a:cs typeface="Fira Code"/>
                <a:sym typeface="Fira Code"/>
              </a:rPr>
              <a:t>create an account</a:t>
            </a:r>
            <a:endParaRPr sz="700">
              <a:solidFill>
                <a:srgbClr val="FF5858"/>
              </a:solidFill>
            </a:endParaRPr>
          </a:p>
        </p:txBody>
      </p:sp>
      <p:sp>
        <p:nvSpPr>
          <p:cNvPr id="155" name="Google Shape;155;p14"/>
          <p:cNvSpPr txBox="1"/>
          <p:nvPr/>
        </p:nvSpPr>
        <p:spPr>
          <a:xfrm>
            <a:off x="470295" y="1744299"/>
            <a:ext cx="585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5858"/>
                </a:solidFill>
                <a:latin typeface="Fira Code"/>
                <a:ea typeface="Fira Code"/>
                <a:cs typeface="Fira Code"/>
                <a:sym typeface="Fira Code"/>
              </a:rPr>
              <a:t>01</a:t>
            </a:r>
            <a:endParaRPr sz="700">
              <a:solidFill>
                <a:srgbClr val="FF5858"/>
              </a:solidFill>
            </a:endParaRPr>
          </a:p>
        </p:txBody>
      </p:sp>
      <p:sp>
        <p:nvSpPr>
          <p:cNvPr id="156" name="Google Shape;156;p14"/>
          <p:cNvSpPr txBox="1"/>
          <p:nvPr/>
        </p:nvSpPr>
        <p:spPr>
          <a:xfrm>
            <a:off x="4593451" y="1748886"/>
            <a:ext cx="585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5858"/>
                </a:solidFill>
                <a:latin typeface="Fira Code"/>
                <a:ea typeface="Fira Code"/>
                <a:cs typeface="Fira Code"/>
                <a:sym typeface="Fira Code"/>
              </a:rPr>
              <a:t>02</a:t>
            </a:r>
            <a:endParaRPr sz="700">
              <a:solidFill>
                <a:srgbClr val="FF5858"/>
              </a:solidFill>
            </a:endParaRPr>
          </a:p>
        </p:txBody>
      </p:sp>
      <p:sp>
        <p:nvSpPr>
          <p:cNvPr id="157" name="Google Shape;157;p14"/>
          <p:cNvSpPr txBox="1"/>
          <p:nvPr/>
        </p:nvSpPr>
        <p:spPr>
          <a:xfrm>
            <a:off x="470232" y="2914663"/>
            <a:ext cx="5850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AB81FF"/>
                </a:solidFill>
                <a:latin typeface="Fira Code"/>
                <a:ea typeface="Fira Code"/>
                <a:cs typeface="Fira Code"/>
                <a:sym typeface="Fira Code"/>
              </a:rPr>
              <a:t>03</a:t>
            </a:r>
            <a:endParaRPr sz="700">
              <a:solidFill>
                <a:srgbClr val="AB81FF"/>
              </a:solidFill>
            </a:endParaRPr>
          </a:p>
        </p:txBody>
      </p:sp>
      <p:sp>
        <p:nvSpPr>
          <p:cNvPr id="158" name="Google Shape;158;p14"/>
          <p:cNvSpPr txBox="1"/>
          <p:nvPr/>
        </p:nvSpPr>
        <p:spPr>
          <a:xfrm>
            <a:off x="1316906" y="3053693"/>
            <a:ext cx="3447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2100">
                <a:solidFill>
                  <a:srgbClr val="AB81FF"/>
                </a:solidFill>
                <a:latin typeface="Fira Code"/>
                <a:ea typeface="Fira Code"/>
                <a:cs typeface="Fira Code"/>
                <a:sym typeface="Fira Code"/>
              </a:rPr>
              <a:t>be seen</a:t>
            </a:r>
            <a:endParaRPr sz="700">
              <a:solidFill>
                <a:srgbClr val="AB81FF"/>
              </a:solidFill>
            </a:endParaRPr>
          </a:p>
        </p:txBody>
      </p:sp>
      <p:sp>
        <p:nvSpPr>
          <p:cNvPr id="159" name="Google Shape;159;p14"/>
          <p:cNvSpPr txBox="1"/>
          <p:nvPr/>
        </p:nvSpPr>
        <p:spPr>
          <a:xfrm>
            <a:off x="5389728" y="1895353"/>
            <a:ext cx="3007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2100">
                <a:solidFill>
                  <a:srgbClr val="FF5858"/>
                </a:solidFill>
                <a:latin typeface="Fira Code"/>
                <a:ea typeface="Fira Code"/>
                <a:cs typeface="Fira Code"/>
                <a:sym typeface="Fira Code"/>
              </a:rPr>
              <a:t>generate your CV</a:t>
            </a:r>
            <a:endParaRPr sz="700">
              <a:solidFill>
                <a:srgbClr val="FF5858"/>
              </a:solidFill>
            </a:endParaRPr>
          </a:p>
        </p:txBody>
      </p:sp>
      <p:sp>
        <p:nvSpPr>
          <p:cNvPr id="160" name="Google Shape;160;p14"/>
          <p:cNvSpPr txBox="1"/>
          <p:nvPr/>
        </p:nvSpPr>
        <p:spPr>
          <a:xfrm>
            <a:off x="1284024" y="2251600"/>
            <a:ext cx="27294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upload your information so we</a:t>
            </a:r>
            <a:endParaRPr sz="11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have something to work with</a:t>
            </a:r>
            <a:endParaRPr sz="11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1" name="Google Shape;161;p14"/>
          <p:cNvSpPr txBox="1"/>
          <p:nvPr/>
        </p:nvSpPr>
        <p:spPr>
          <a:xfrm>
            <a:off x="1316900" y="3421700"/>
            <a:ext cx="4101900" cy="11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set your profile to public.</a:t>
            </a:r>
            <a:endParaRPr sz="11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our platform is not just a cv generator!</a:t>
            </a:r>
            <a:endParaRPr sz="11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you can filter the public profiles and find people with certain skills.</a:t>
            </a:r>
            <a:endParaRPr sz="11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you don’t know when a </a:t>
            </a: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recruiter</a:t>
            </a: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 is watching ;)</a:t>
            </a:r>
            <a:endParaRPr sz="11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2" name="Google Shape;162;p14"/>
          <p:cNvSpPr txBox="1"/>
          <p:nvPr/>
        </p:nvSpPr>
        <p:spPr>
          <a:xfrm>
            <a:off x="5418949" y="2251600"/>
            <a:ext cx="19695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choose one template and let the magic happen</a:t>
            </a:r>
            <a:endParaRPr sz="700"/>
          </a:p>
        </p:txBody>
      </p:sp>
      <p:sp>
        <p:nvSpPr>
          <p:cNvPr id="163" name="Google Shape;163;p14"/>
          <p:cNvSpPr txBox="1"/>
          <p:nvPr/>
        </p:nvSpPr>
        <p:spPr>
          <a:xfrm>
            <a:off x="317700" y="964925"/>
            <a:ext cx="37671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37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How it works?</a:t>
            </a:r>
            <a:endParaRPr sz="700">
              <a:solidFill>
                <a:schemeClr val="dk1"/>
              </a:solidFill>
            </a:endParaRPr>
          </a:p>
        </p:txBody>
      </p:sp>
      <p:cxnSp>
        <p:nvCxnSpPr>
          <p:cNvPr id="164" name="Google Shape;164;p14"/>
          <p:cNvCxnSpPr/>
          <p:nvPr/>
        </p:nvCxnSpPr>
        <p:spPr>
          <a:xfrm>
            <a:off x="8002830" y="4899927"/>
            <a:ext cx="946067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65" name="Google Shape;165;p14"/>
          <p:cNvSpPr txBox="1"/>
          <p:nvPr/>
        </p:nvSpPr>
        <p:spPr>
          <a:xfrm>
            <a:off x="960744" y="1772154"/>
            <a:ext cx="27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700"/>
          </a:p>
        </p:txBody>
      </p:sp>
      <p:sp>
        <p:nvSpPr>
          <p:cNvPr id="166" name="Google Shape;166;p14"/>
          <p:cNvSpPr txBox="1"/>
          <p:nvPr/>
        </p:nvSpPr>
        <p:spPr>
          <a:xfrm>
            <a:off x="960682" y="2961781"/>
            <a:ext cx="27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700"/>
          </a:p>
        </p:txBody>
      </p:sp>
      <p:sp>
        <p:nvSpPr>
          <p:cNvPr id="167" name="Google Shape;167;p14"/>
          <p:cNvSpPr txBox="1"/>
          <p:nvPr/>
        </p:nvSpPr>
        <p:spPr>
          <a:xfrm>
            <a:off x="5057296" y="1762814"/>
            <a:ext cx="27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700"/>
          </a:p>
        </p:txBody>
      </p:sp>
      <p:sp>
        <p:nvSpPr>
          <p:cNvPr id="168" name="Google Shape;168;p14"/>
          <p:cNvSpPr txBox="1"/>
          <p:nvPr/>
        </p:nvSpPr>
        <p:spPr>
          <a:xfrm rot="10800000">
            <a:off x="235047" y="1772138"/>
            <a:ext cx="27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700"/>
          </a:p>
        </p:txBody>
      </p:sp>
      <p:sp>
        <p:nvSpPr>
          <p:cNvPr id="169" name="Google Shape;169;p14"/>
          <p:cNvSpPr txBox="1"/>
          <p:nvPr/>
        </p:nvSpPr>
        <p:spPr>
          <a:xfrm rot="10800000">
            <a:off x="285610" y="2959778"/>
            <a:ext cx="27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700"/>
          </a:p>
        </p:txBody>
      </p:sp>
      <p:sp>
        <p:nvSpPr>
          <p:cNvPr id="170" name="Google Shape;170;p14"/>
          <p:cNvSpPr txBox="1"/>
          <p:nvPr/>
        </p:nvSpPr>
        <p:spPr>
          <a:xfrm rot="10800000">
            <a:off x="4398774" y="1765136"/>
            <a:ext cx="27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700"/>
          </a:p>
        </p:txBody>
      </p:sp>
      <p:grpSp>
        <p:nvGrpSpPr>
          <p:cNvPr id="171" name="Google Shape;171;p14"/>
          <p:cNvGrpSpPr/>
          <p:nvPr/>
        </p:nvGrpSpPr>
        <p:grpSpPr>
          <a:xfrm>
            <a:off x="317700" y="232740"/>
            <a:ext cx="8631246" cy="494353"/>
            <a:chOff x="-33" y="-188215"/>
            <a:chExt cx="23016656" cy="1318275"/>
          </a:xfrm>
        </p:grpSpPr>
        <p:grpSp>
          <p:nvGrpSpPr>
            <p:cNvPr id="172" name="Google Shape;172;p14"/>
            <p:cNvGrpSpPr/>
            <p:nvPr/>
          </p:nvGrpSpPr>
          <p:grpSpPr>
            <a:xfrm>
              <a:off x="-33" y="-188215"/>
              <a:ext cx="23016656" cy="1318275"/>
              <a:chOff x="-7" y="-37178"/>
              <a:chExt cx="4546500" cy="260400"/>
            </a:xfrm>
          </p:grpSpPr>
          <p:sp>
            <p:nvSpPr>
              <p:cNvPr id="173" name="Google Shape;173;p14"/>
              <p:cNvSpPr/>
              <p:nvPr/>
            </p:nvSpPr>
            <p:spPr>
              <a:xfrm>
                <a:off x="0" y="0"/>
                <a:ext cx="4546467" cy="222319"/>
              </a:xfrm>
              <a:custGeom>
                <a:rect b="b" l="l" r="r" t="t"/>
                <a:pathLst>
                  <a:path extrusionOk="0" h="222319" w="4546467">
                    <a:moveTo>
                      <a:pt x="22873" y="0"/>
                    </a:moveTo>
                    <a:lnTo>
                      <a:pt x="4523595" y="0"/>
                    </a:lnTo>
                    <a:cubicBezTo>
                      <a:pt x="4529661" y="0"/>
                      <a:pt x="4535479" y="2410"/>
                      <a:pt x="4539768" y="6699"/>
                    </a:cubicBezTo>
                    <a:cubicBezTo>
                      <a:pt x="4544058" y="10989"/>
                      <a:pt x="4546467" y="16807"/>
                      <a:pt x="4546467" y="22873"/>
                    </a:cubicBezTo>
                    <a:lnTo>
                      <a:pt x="4546467" y="199446"/>
                    </a:lnTo>
                    <a:cubicBezTo>
                      <a:pt x="4546467" y="212079"/>
                      <a:pt x="4536227" y="222319"/>
                      <a:pt x="4523595" y="222319"/>
                    </a:cubicBezTo>
                    <a:lnTo>
                      <a:pt x="22873" y="222319"/>
                    </a:lnTo>
                    <a:cubicBezTo>
                      <a:pt x="10240" y="222319"/>
                      <a:pt x="0" y="212079"/>
                      <a:pt x="0" y="199446"/>
                    </a:cubicBezTo>
                    <a:lnTo>
                      <a:pt x="0" y="22873"/>
                    </a:lnTo>
                    <a:cubicBezTo>
                      <a:pt x="0" y="10240"/>
                      <a:pt x="10240" y="0"/>
                      <a:pt x="228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190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4"/>
              <p:cNvSpPr txBox="1"/>
              <p:nvPr/>
            </p:nvSpPr>
            <p:spPr>
              <a:xfrm>
                <a:off x="-7" y="-37178"/>
                <a:ext cx="4546500" cy="2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175" name="Google Shape;175;p14"/>
            <p:cNvCxnSpPr/>
            <p:nvPr/>
          </p:nvCxnSpPr>
          <p:spPr>
            <a:xfrm>
              <a:off x="22130073" y="368470"/>
              <a:ext cx="351000" cy="38310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6" name="Google Shape;176;p14"/>
            <p:cNvCxnSpPr/>
            <p:nvPr/>
          </p:nvCxnSpPr>
          <p:spPr>
            <a:xfrm flipH="1">
              <a:off x="22130136" y="377728"/>
              <a:ext cx="339300" cy="37380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7" name="Google Shape;177;p14"/>
            <p:cNvCxnSpPr/>
            <p:nvPr/>
          </p:nvCxnSpPr>
          <p:spPr>
            <a:xfrm>
              <a:off x="20624713" y="560051"/>
              <a:ext cx="501300" cy="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78" name="Google Shape;178;p14"/>
            <p:cNvGrpSpPr/>
            <p:nvPr/>
          </p:nvGrpSpPr>
          <p:grpSpPr>
            <a:xfrm>
              <a:off x="21430813" y="169076"/>
              <a:ext cx="385763" cy="583200"/>
              <a:chOff x="0" y="-38100"/>
              <a:chExt cx="76200" cy="115200"/>
            </a:xfrm>
          </p:grpSpPr>
          <p:sp>
            <p:nvSpPr>
              <p:cNvPr id="179" name="Google Shape;179;p14"/>
              <p:cNvSpPr/>
              <p:nvPr/>
            </p:nvSpPr>
            <p:spPr>
              <a:xfrm>
                <a:off x="0" y="0"/>
                <a:ext cx="76074" cy="76973"/>
              </a:xfrm>
              <a:custGeom>
                <a:rect b="b" l="l" r="r" t="t"/>
                <a:pathLst>
                  <a:path extrusionOk="0" h="76973" w="76074">
                    <a:moveTo>
                      <a:pt x="38037" y="0"/>
                    </a:moveTo>
                    <a:lnTo>
                      <a:pt x="38037" y="0"/>
                    </a:lnTo>
                    <a:cubicBezTo>
                      <a:pt x="59044" y="0"/>
                      <a:pt x="76074" y="17030"/>
                      <a:pt x="76074" y="38037"/>
                    </a:cubicBezTo>
                    <a:lnTo>
                      <a:pt x="76074" y="38936"/>
                    </a:lnTo>
                    <a:cubicBezTo>
                      <a:pt x="76074" y="59943"/>
                      <a:pt x="59044" y="76973"/>
                      <a:pt x="38037" y="76973"/>
                    </a:cubicBezTo>
                    <a:lnTo>
                      <a:pt x="38037" y="76973"/>
                    </a:lnTo>
                    <a:cubicBezTo>
                      <a:pt x="17030" y="76973"/>
                      <a:pt x="0" y="59943"/>
                      <a:pt x="0" y="38936"/>
                    </a:cubicBezTo>
                    <a:lnTo>
                      <a:pt x="0" y="38037"/>
                    </a:lnTo>
                    <a:cubicBezTo>
                      <a:pt x="0" y="17030"/>
                      <a:pt x="17030" y="0"/>
                      <a:pt x="3803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sq" cmpd="sng" w="2857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4"/>
              <p:cNvSpPr txBox="1"/>
              <p:nvPr/>
            </p:nvSpPr>
            <p:spPr>
              <a:xfrm>
                <a:off x="0" y="-38100"/>
                <a:ext cx="76200" cy="11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1" name="Google Shape;181;p14"/>
            <p:cNvSpPr txBox="1"/>
            <p:nvPr/>
          </p:nvSpPr>
          <p:spPr>
            <a:xfrm>
              <a:off x="271099" y="213479"/>
              <a:ext cx="20761200" cy="5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Paul Roman, Denis Rădoi, Paul Sburlea</a:t>
              </a: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&gt;</a:t>
              </a:r>
              <a:r>
                <a:rPr b="0" i="0" lang="ro" sz="1400" u="none" cap="none" strike="noStrike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         	</a:t>
              </a:r>
              <a:r>
                <a:rPr lang="ro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Tehnologii Web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&gt;</a:t>
              </a:r>
              <a:endParaRPr sz="70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5"/>
          <p:cNvSpPr/>
          <p:nvPr/>
        </p:nvSpPr>
        <p:spPr>
          <a:xfrm>
            <a:off x="5174121" y="1187250"/>
            <a:ext cx="2932098" cy="3094608"/>
          </a:xfrm>
          <a:custGeom>
            <a:rect b="b" l="l" r="r" t="t"/>
            <a:pathLst>
              <a:path extrusionOk="0" h="6189216" w="5864196">
                <a:moveTo>
                  <a:pt x="0" y="0"/>
                </a:moveTo>
                <a:lnTo>
                  <a:pt x="5864195" y="0"/>
                </a:lnTo>
                <a:lnTo>
                  <a:pt x="5864195" y="6189216"/>
                </a:lnTo>
                <a:lnTo>
                  <a:pt x="0" y="61892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7" name="Google Shape;187;p15"/>
          <p:cNvSpPr/>
          <p:nvPr/>
        </p:nvSpPr>
        <p:spPr>
          <a:xfrm rot="-5400000">
            <a:off x="1651328" y="-2471782"/>
            <a:ext cx="5963955" cy="9266610"/>
          </a:xfrm>
          <a:custGeom>
            <a:rect b="b" l="l" r="r" t="t"/>
            <a:pathLst>
              <a:path extrusionOk="0" h="18533220" w="11927910">
                <a:moveTo>
                  <a:pt x="0" y="0"/>
                </a:moveTo>
                <a:lnTo>
                  <a:pt x="11927910" y="0"/>
                </a:lnTo>
                <a:lnTo>
                  <a:pt x="11927910" y="18533220"/>
                </a:lnTo>
                <a:lnTo>
                  <a:pt x="0" y="18533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-7206" l="0" r="0" t="-7206"/>
            </a:stretch>
          </a:blipFill>
          <a:ln>
            <a:noFill/>
          </a:ln>
        </p:spPr>
      </p:sp>
      <p:sp>
        <p:nvSpPr>
          <p:cNvPr id="188" name="Google Shape;188;p15"/>
          <p:cNvSpPr txBox="1"/>
          <p:nvPr/>
        </p:nvSpPr>
        <p:spPr>
          <a:xfrm>
            <a:off x="317700" y="1186100"/>
            <a:ext cx="4254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3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Why our product?</a:t>
            </a:r>
            <a:endParaRPr sz="3200"/>
          </a:p>
        </p:txBody>
      </p:sp>
      <p:sp>
        <p:nvSpPr>
          <p:cNvPr id="189" name="Google Shape;189;p15"/>
          <p:cNvSpPr txBox="1"/>
          <p:nvPr/>
        </p:nvSpPr>
        <p:spPr>
          <a:xfrm>
            <a:off x="317700" y="1794325"/>
            <a:ext cx="4254300" cy="30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1200">
                <a:solidFill>
                  <a:srgbClr val="FF5858"/>
                </a:solidFill>
                <a:latin typeface="Fira Code"/>
                <a:ea typeface="Fira Code"/>
                <a:cs typeface="Fira Code"/>
                <a:sym typeface="Fira Code"/>
              </a:rPr>
              <a:t>ByteResume eliminates the hassle of hunting for the “perfect” template.</a:t>
            </a:r>
            <a:r>
              <a:rPr lang="ro" sz="1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 Through extensive research, we’ve curated a selection of high-impact, professional templates tailored to IT and software development roles.</a:t>
            </a:r>
            <a:endParaRPr sz="12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o" sz="1200">
                <a:solidFill>
                  <a:srgbClr val="AB81FF"/>
                </a:solidFill>
                <a:latin typeface="Fira Code"/>
                <a:ea typeface="Fira Code"/>
                <a:cs typeface="Fira Code"/>
                <a:sym typeface="Fira Code"/>
              </a:rPr>
              <a:t>Our mission goes beyond design</a:t>
            </a:r>
            <a:r>
              <a:rPr lang="ro" sz="12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 — we aim to establish a standardized CV format for the industry, ensuring clarity and consistency. With ByteResume, even newcomers can confidently present their skills and experience, making their job search smoother and more focused.</a:t>
            </a:r>
            <a:endParaRPr sz="12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indent="0" lvl="0" marL="0" marR="0" rtl="0" algn="l">
              <a:lnSpc>
                <a:spcPct val="140019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190" name="Google Shape;190;p15"/>
          <p:cNvCxnSpPr/>
          <p:nvPr/>
        </p:nvCxnSpPr>
        <p:spPr>
          <a:xfrm>
            <a:off x="8002830" y="4899927"/>
            <a:ext cx="946067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191" name="Google Shape;191;p15"/>
          <p:cNvGrpSpPr/>
          <p:nvPr/>
        </p:nvGrpSpPr>
        <p:grpSpPr>
          <a:xfrm>
            <a:off x="317700" y="232740"/>
            <a:ext cx="8631246" cy="494353"/>
            <a:chOff x="-33" y="-188215"/>
            <a:chExt cx="23016656" cy="1318275"/>
          </a:xfrm>
        </p:grpSpPr>
        <p:grpSp>
          <p:nvGrpSpPr>
            <p:cNvPr id="192" name="Google Shape;192;p15"/>
            <p:cNvGrpSpPr/>
            <p:nvPr/>
          </p:nvGrpSpPr>
          <p:grpSpPr>
            <a:xfrm>
              <a:off x="-33" y="-188215"/>
              <a:ext cx="23016656" cy="1318275"/>
              <a:chOff x="-7" y="-37178"/>
              <a:chExt cx="4546500" cy="260400"/>
            </a:xfrm>
          </p:grpSpPr>
          <p:sp>
            <p:nvSpPr>
              <p:cNvPr id="193" name="Google Shape;193;p15"/>
              <p:cNvSpPr/>
              <p:nvPr/>
            </p:nvSpPr>
            <p:spPr>
              <a:xfrm>
                <a:off x="0" y="0"/>
                <a:ext cx="4546467" cy="222319"/>
              </a:xfrm>
              <a:custGeom>
                <a:rect b="b" l="l" r="r" t="t"/>
                <a:pathLst>
                  <a:path extrusionOk="0" h="222319" w="4546467">
                    <a:moveTo>
                      <a:pt x="22873" y="0"/>
                    </a:moveTo>
                    <a:lnTo>
                      <a:pt x="4523595" y="0"/>
                    </a:lnTo>
                    <a:cubicBezTo>
                      <a:pt x="4529661" y="0"/>
                      <a:pt x="4535479" y="2410"/>
                      <a:pt x="4539768" y="6699"/>
                    </a:cubicBezTo>
                    <a:cubicBezTo>
                      <a:pt x="4544058" y="10989"/>
                      <a:pt x="4546467" y="16807"/>
                      <a:pt x="4546467" y="22873"/>
                    </a:cubicBezTo>
                    <a:lnTo>
                      <a:pt x="4546467" y="199446"/>
                    </a:lnTo>
                    <a:cubicBezTo>
                      <a:pt x="4546467" y="212079"/>
                      <a:pt x="4536227" y="222319"/>
                      <a:pt x="4523595" y="222319"/>
                    </a:cubicBezTo>
                    <a:lnTo>
                      <a:pt x="22873" y="222319"/>
                    </a:lnTo>
                    <a:cubicBezTo>
                      <a:pt x="10240" y="222319"/>
                      <a:pt x="0" y="212079"/>
                      <a:pt x="0" y="199446"/>
                    </a:cubicBezTo>
                    <a:lnTo>
                      <a:pt x="0" y="22873"/>
                    </a:lnTo>
                    <a:cubicBezTo>
                      <a:pt x="0" y="10240"/>
                      <a:pt x="10240" y="0"/>
                      <a:pt x="228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190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15"/>
              <p:cNvSpPr txBox="1"/>
              <p:nvPr/>
            </p:nvSpPr>
            <p:spPr>
              <a:xfrm>
                <a:off x="-7" y="-37178"/>
                <a:ext cx="4546500" cy="2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195" name="Google Shape;195;p15"/>
            <p:cNvCxnSpPr/>
            <p:nvPr/>
          </p:nvCxnSpPr>
          <p:spPr>
            <a:xfrm>
              <a:off x="22130073" y="368470"/>
              <a:ext cx="351000" cy="38310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6" name="Google Shape;196;p15"/>
            <p:cNvCxnSpPr/>
            <p:nvPr/>
          </p:nvCxnSpPr>
          <p:spPr>
            <a:xfrm flipH="1">
              <a:off x="22130136" y="377728"/>
              <a:ext cx="339300" cy="37380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97" name="Google Shape;197;p15"/>
            <p:cNvCxnSpPr/>
            <p:nvPr/>
          </p:nvCxnSpPr>
          <p:spPr>
            <a:xfrm>
              <a:off x="20624713" y="560051"/>
              <a:ext cx="501300" cy="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98" name="Google Shape;198;p15"/>
            <p:cNvGrpSpPr/>
            <p:nvPr/>
          </p:nvGrpSpPr>
          <p:grpSpPr>
            <a:xfrm>
              <a:off x="21430813" y="169076"/>
              <a:ext cx="385763" cy="583200"/>
              <a:chOff x="0" y="-38100"/>
              <a:chExt cx="76200" cy="115200"/>
            </a:xfrm>
          </p:grpSpPr>
          <p:sp>
            <p:nvSpPr>
              <p:cNvPr id="199" name="Google Shape;199;p15"/>
              <p:cNvSpPr/>
              <p:nvPr/>
            </p:nvSpPr>
            <p:spPr>
              <a:xfrm>
                <a:off x="0" y="0"/>
                <a:ext cx="76074" cy="76973"/>
              </a:xfrm>
              <a:custGeom>
                <a:rect b="b" l="l" r="r" t="t"/>
                <a:pathLst>
                  <a:path extrusionOk="0" h="76973" w="76074">
                    <a:moveTo>
                      <a:pt x="38037" y="0"/>
                    </a:moveTo>
                    <a:lnTo>
                      <a:pt x="38037" y="0"/>
                    </a:lnTo>
                    <a:cubicBezTo>
                      <a:pt x="59044" y="0"/>
                      <a:pt x="76074" y="17030"/>
                      <a:pt x="76074" y="38037"/>
                    </a:cubicBezTo>
                    <a:lnTo>
                      <a:pt x="76074" y="38936"/>
                    </a:lnTo>
                    <a:cubicBezTo>
                      <a:pt x="76074" y="59943"/>
                      <a:pt x="59044" y="76973"/>
                      <a:pt x="38037" y="76973"/>
                    </a:cubicBezTo>
                    <a:lnTo>
                      <a:pt x="38037" y="76973"/>
                    </a:lnTo>
                    <a:cubicBezTo>
                      <a:pt x="17030" y="76973"/>
                      <a:pt x="0" y="59943"/>
                      <a:pt x="0" y="38936"/>
                    </a:cubicBezTo>
                    <a:lnTo>
                      <a:pt x="0" y="38037"/>
                    </a:lnTo>
                    <a:cubicBezTo>
                      <a:pt x="0" y="17030"/>
                      <a:pt x="17030" y="0"/>
                      <a:pt x="3803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sq" cmpd="sng" w="2857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5"/>
              <p:cNvSpPr txBox="1"/>
              <p:nvPr/>
            </p:nvSpPr>
            <p:spPr>
              <a:xfrm>
                <a:off x="0" y="-38100"/>
                <a:ext cx="76200" cy="11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1" name="Google Shape;201;p15"/>
            <p:cNvSpPr txBox="1"/>
            <p:nvPr/>
          </p:nvSpPr>
          <p:spPr>
            <a:xfrm>
              <a:off x="271099" y="213479"/>
              <a:ext cx="20761200" cy="5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Paul Roman, Denis Rădoi, Paul Sburlea</a:t>
              </a: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&gt;</a:t>
              </a:r>
              <a:r>
                <a:rPr b="0" i="0" lang="ro" sz="1400" u="none" cap="none" strike="noStrike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         	</a:t>
              </a:r>
              <a:r>
                <a:rPr lang="ro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Tehnologii Web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&gt;</a:t>
              </a:r>
              <a:endParaRPr sz="70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oogle Shape;206;p16"/>
          <p:cNvGrpSpPr/>
          <p:nvPr/>
        </p:nvGrpSpPr>
        <p:grpSpPr>
          <a:xfrm>
            <a:off x="309800" y="2037327"/>
            <a:ext cx="1988866" cy="337938"/>
            <a:chOff x="0" y="-38100"/>
            <a:chExt cx="969422" cy="258600"/>
          </a:xfrm>
        </p:grpSpPr>
        <p:sp>
          <p:nvSpPr>
            <p:cNvPr id="207" name="Google Shape;207;p16"/>
            <p:cNvSpPr/>
            <p:nvPr/>
          </p:nvSpPr>
          <p:spPr>
            <a:xfrm>
              <a:off x="0" y="0"/>
              <a:ext cx="969422" cy="220380"/>
            </a:xfrm>
            <a:custGeom>
              <a:rect b="b" l="l" r="r" t="t"/>
              <a:pathLst>
                <a:path extrusionOk="0" h="220380" w="969422">
                  <a:moveTo>
                    <a:pt x="39963" y="0"/>
                  </a:moveTo>
                  <a:lnTo>
                    <a:pt x="929458" y="0"/>
                  </a:lnTo>
                  <a:cubicBezTo>
                    <a:pt x="951530" y="0"/>
                    <a:pt x="969422" y="17892"/>
                    <a:pt x="969422" y="39963"/>
                  </a:cubicBezTo>
                  <a:lnTo>
                    <a:pt x="969422" y="180416"/>
                  </a:lnTo>
                  <a:cubicBezTo>
                    <a:pt x="969422" y="202488"/>
                    <a:pt x="951530" y="220380"/>
                    <a:pt x="929458" y="220380"/>
                  </a:cubicBezTo>
                  <a:lnTo>
                    <a:pt x="39963" y="220380"/>
                  </a:lnTo>
                  <a:cubicBezTo>
                    <a:pt x="17892" y="220380"/>
                    <a:pt x="0" y="202488"/>
                    <a:pt x="0" y="180416"/>
                  </a:cubicBezTo>
                  <a:lnTo>
                    <a:pt x="0" y="39963"/>
                  </a:lnTo>
                  <a:cubicBezTo>
                    <a:pt x="0" y="17892"/>
                    <a:pt x="17892" y="0"/>
                    <a:pt x="39963" y="0"/>
                  </a:cubicBezTo>
                  <a:close/>
                </a:path>
              </a:pathLst>
            </a:custGeom>
            <a:solidFill>
              <a:srgbClr val="FFC535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6"/>
            <p:cNvSpPr txBox="1"/>
            <p:nvPr/>
          </p:nvSpPr>
          <p:spPr>
            <a:xfrm>
              <a:off x="0" y="-38100"/>
              <a:ext cx="969300" cy="25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9" name="Google Shape;209;p16"/>
          <p:cNvSpPr txBox="1"/>
          <p:nvPr/>
        </p:nvSpPr>
        <p:spPr>
          <a:xfrm>
            <a:off x="317700" y="865615"/>
            <a:ext cx="7199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3200">
                <a:solidFill>
                  <a:srgbClr val="FF5858"/>
                </a:solidFill>
                <a:latin typeface="Fira Code"/>
                <a:ea typeface="Fira Code"/>
                <a:cs typeface="Fira Code"/>
                <a:sym typeface="Fira Code"/>
              </a:rPr>
              <a:t>Why Standardization Matters</a:t>
            </a:r>
            <a:r>
              <a:rPr b="0" i="0" lang="ro" sz="3200" u="none" cap="none" strike="noStrike">
                <a:solidFill>
                  <a:srgbClr val="FF5858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200"/>
          </a:p>
        </p:txBody>
      </p:sp>
      <p:sp>
        <p:nvSpPr>
          <p:cNvPr id="210" name="Google Shape;210;p16"/>
          <p:cNvSpPr txBox="1"/>
          <p:nvPr/>
        </p:nvSpPr>
        <p:spPr>
          <a:xfrm>
            <a:off x="396382" y="2126825"/>
            <a:ext cx="18165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300">
                <a:solidFill>
                  <a:srgbClr val="AB81FF"/>
                </a:solidFill>
                <a:latin typeface="Fira Code"/>
                <a:ea typeface="Fira Code"/>
                <a:cs typeface="Fira Code"/>
                <a:sym typeface="Fira Code"/>
              </a:rPr>
              <a:t>Fairer Evaluations</a:t>
            </a:r>
            <a:endParaRPr sz="1300">
              <a:solidFill>
                <a:srgbClr val="AB81FF"/>
              </a:solidFill>
            </a:endParaRPr>
          </a:p>
        </p:txBody>
      </p:sp>
      <p:sp>
        <p:nvSpPr>
          <p:cNvPr id="211" name="Google Shape;211;p16"/>
          <p:cNvSpPr txBox="1"/>
          <p:nvPr/>
        </p:nvSpPr>
        <p:spPr>
          <a:xfrm>
            <a:off x="309800" y="2428648"/>
            <a:ext cx="2181600" cy="11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Recruiters can quickly assess skills and experience without being distracted by inconsistent formats.</a:t>
            </a:r>
            <a:endParaRPr sz="700"/>
          </a:p>
        </p:txBody>
      </p:sp>
      <p:sp>
        <p:nvSpPr>
          <p:cNvPr id="212" name="Google Shape;212;p16"/>
          <p:cNvSpPr txBox="1"/>
          <p:nvPr/>
        </p:nvSpPr>
        <p:spPr>
          <a:xfrm>
            <a:off x="309806" y="4181300"/>
            <a:ext cx="3943200" cy="6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Junior candidates and career switchers benefit from a clear template, guiding them to present relevant information effectively.</a:t>
            </a:r>
            <a:endParaRPr sz="700"/>
          </a:p>
        </p:txBody>
      </p:sp>
      <p:sp>
        <p:nvSpPr>
          <p:cNvPr id="213" name="Google Shape;213;p16"/>
          <p:cNvSpPr txBox="1"/>
          <p:nvPr/>
        </p:nvSpPr>
        <p:spPr>
          <a:xfrm>
            <a:off x="2809945" y="2412592"/>
            <a:ext cx="2121000" cy="15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A well-organized CV highlights the right keywords, making it easier for ATS (Applicant Tracking Systems) to identify suitable candidates.</a:t>
            </a:r>
            <a:endParaRPr sz="700"/>
          </a:p>
        </p:txBody>
      </p:sp>
      <p:cxnSp>
        <p:nvCxnSpPr>
          <p:cNvPr id="214" name="Google Shape;214;p16"/>
          <p:cNvCxnSpPr/>
          <p:nvPr/>
        </p:nvCxnSpPr>
        <p:spPr>
          <a:xfrm>
            <a:off x="8002830" y="4899927"/>
            <a:ext cx="9462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215" name="Google Shape;215;p16"/>
          <p:cNvGrpSpPr/>
          <p:nvPr/>
        </p:nvGrpSpPr>
        <p:grpSpPr>
          <a:xfrm>
            <a:off x="317700" y="232740"/>
            <a:ext cx="8631246" cy="494353"/>
            <a:chOff x="-33" y="-188215"/>
            <a:chExt cx="23016656" cy="1318275"/>
          </a:xfrm>
        </p:grpSpPr>
        <p:grpSp>
          <p:nvGrpSpPr>
            <p:cNvPr id="216" name="Google Shape;216;p16"/>
            <p:cNvGrpSpPr/>
            <p:nvPr/>
          </p:nvGrpSpPr>
          <p:grpSpPr>
            <a:xfrm>
              <a:off x="-33" y="-188215"/>
              <a:ext cx="23016656" cy="1318275"/>
              <a:chOff x="-7" y="-37178"/>
              <a:chExt cx="4546500" cy="260400"/>
            </a:xfrm>
          </p:grpSpPr>
          <p:sp>
            <p:nvSpPr>
              <p:cNvPr id="217" name="Google Shape;217;p16"/>
              <p:cNvSpPr/>
              <p:nvPr/>
            </p:nvSpPr>
            <p:spPr>
              <a:xfrm>
                <a:off x="0" y="0"/>
                <a:ext cx="4546467" cy="222319"/>
              </a:xfrm>
              <a:custGeom>
                <a:rect b="b" l="l" r="r" t="t"/>
                <a:pathLst>
                  <a:path extrusionOk="0" h="222319" w="4546467">
                    <a:moveTo>
                      <a:pt x="22873" y="0"/>
                    </a:moveTo>
                    <a:lnTo>
                      <a:pt x="4523595" y="0"/>
                    </a:lnTo>
                    <a:cubicBezTo>
                      <a:pt x="4529661" y="0"/>
                      <a:pt x="4535479" y="2410"/>
                      <a:pt x="4539768" y="6699"/>
                    </a:cubicBezTo>
                    <a:cubicBezTo>
                      <a:pt x="4544058" y="10989"/>
                      <a:pt x="4546467" y="16807"/>
                      <a:pt x="4546467" y="22873"/>
                    </a:cubicBezTo>
                    <a:lnTo>
                      <a:pt x="4546467" y="199446"/>
                    </a:lnTo>
                    <a:cubicBezTo>
                      <a:pt x="4546467" y="212079"/>
                      <a:pt x="4536227" y="222319"/>
                      <a:pt x="4523595" y="222319"/>
                    </a:cubicBezTo>
                    <a:lnTo>
                      <a:pt x="22873" y="222319"/>
                    </a:lnTo>
                    <a:cubicBezTo>
                      <a:pt x="10240" y="222319"/>
                      <a:pt x="0" y="212079"/>
                      <a:pt x="0" y="199446"/>
                    </a:cubicBezTo>
                    <a:lnTo>
                      <a:pt x="0" y="22873"/>
                    </a:lnTo>
                    <a:cubicBezTo>
                      <a:pt x="0" y="10240"/>
                      <a:pt x="10240" y="0"/>
                      <a:pt x="228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190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6"/>
              <p:cNvSpPr txBox="1"/>
              <p:nvPr/>
            </p:nvSpPr>
            <p:spPr>
              <a:xfrm>
                <a:off x="-7" y="-37178"/>
                <a:ext cx="4546500" cy="2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19" name="Google Shape;219;p16"/>
            <p:cNvCxnSpPr/>
            <p:nvPr/>
          </p:nvCxnSpPr>
          <p:spPr>
            <a:xfrm>
              <a:off x="22130073" y="368470"/>
              <a:ext cx="351000" cy="38310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0" name="Google Shape;220;p16"/>
            <p:cNvCxnSpPr/>
            <p:nvPr/>
          </p:nvCxnSpPr>
          <p:spPr>
            <a:xfrm flipH="1">
              <a:off x="22130136" y="377728"/>
              <a:ext cx="339300" cy="37380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1" name="Google Shape;221;p16"/>
            <p:cNvCxnSpPr/>
            <p:nvPr/>
          </p:nvCxnSpPr>
          <p:spPr>
            <a:xfrm>
              <a:off x="20624713" y="560051"/>
              <a:ext cx="501300" cy="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22" name="Google Shape;222;p16"/>
            <p:cNvGrpSpPr/>
            <p:nvPr/>
          </p:nvGrpSpPr>
          <p:grpSpPr>
            <a:xfrm>
              <a:off x="21430813" y="169076"/>
              <a:ext cx="385763" cy="583200"/>
              <a:chOff x="0" y="-38100"/>
              <a:chExt cx="76200" cy="115200"/>
            </a:xfrm>
          </p:grpSpPr>
          <p:sp>
            <p:nvSpPr>
              <p:cNvPr id="223" name="Google Shape;223;p16"/>
              <p:cNvSpPr/>
              <p:nvPr/>
            </p:nvSpPr>
            <p:spPr>
              <a:xfrm>
                <a:off x="0" y="0"/>
                <a:ext cx="76074" cy="76973"/>
              </a:xfrm>
              <a:custGeom>
                <a:rect b="b" l="l" r="r" t="t"/>
                <a:pathLst>
                  <a:path extrusionOk="0" h="76973" w="76074">
                    <a:moveTo>
                      <a:pt x="38037" y="0"/>
                    </a:moveTo>
                    <a:lnTo>
                      <a:pt x="38037" y="0"/>
                    </a:lnTo>
                    <a:cubicBezTo>
                      <a:pt x="59044" y="0"/>
                      <a:pt x="76074" y="17030"/>
                      <a:pt x="76074" y="38037"/>
                    </a:cubicBezTo>
                    <a:lnTo>
                      <a:pt x="76074" y="38936"/>
                    </a:lnTo>
                    <a:cubicBezTo>
                      <a:pt x="76074" y="59943"/>
                      <a:pt x="59044" y="76973"/>
                      <a:pt x="38037" y="76973"/>
                    </a:cubicBezTo>
                    <a:lnTo>
                      <a:pt x="38037" y="76973"/>
                    </a:lnTo>
                    <a:cubicBezTo>
                      <a:pt x="17030" y="76973"/>
                      <a:pt x="0" y="59943"/>
                      <a:pt x="0" y="38936"/>
                    </a:cubicBezTo>
                    <a:lnTo>
                      <a:pt x="0" y="38037"/>
                    </a:lnTo>
                    <a:cubicBezTo>
                      <a:pt x="0" y="17030"/>
                      <a:pt x="17030" y="0"/>
                      <a:pt x="3803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sq" cmpd="sng" w="2857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16"/>
              <p:cNvSpPr txBox="1"/>
              <p:nvPr/>
            </p:nvSpPr>
            <p:spPr>
              <a:xfrm>
                <a:off x="0" y="-38100"/>
                <a:ext cx="76200" cy="11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5" name="Google Shape;225;p16"/>
            <p:cNvSpPr txBox="1"/>
            <p:nvPr/>
          </p:nvSpPr>
          <p:spPr>
            <a:xfrm>
              <a:off x="271099" y="213479"/>
              <a:ext cx="20761200" cy="5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Paul Roman, Denis Rădoi, Paul Sburlea</a:t>
              </a: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&gt;</a:t>
              </a:r>
              <a:r>
                <a:rPr b="0" i="0" lang="ro" sz="1400" u="none" cap="none" strike="noStrike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         	</a:t>
              </a:r>
              <a:r>
                <a:rPr lang="ro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Tehnologii Web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&gt;</a:t>
              </a:r>
              <a:endParaRPr sz="700"/>
            </a:p>
          </p:txBody>
        </p:sp>
      </p:grpSp>
      <p:sp>
        <p:nvSpPr>
          <p:cNvPr id="226" name="Google Shape;226;p16"/>
          <p:cNvSpPr txBox="1"/>
          <p:nvPr/>
        </p:nvSpPr>
        <p:spPr>
          <a:xfrm>
            <a:off x="241500" y="1282225"/>
            <a:ext cx="7028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>
                <a:solidFill>
                  <a:schemeClr val="dk1"/>
                </a:solidFill>
                <a:latin typeface="Fira Code Light"/>
                <a:ea typeface="Fira Code Light"/>
                <a:cs typeface="Fira Code Light"/>
                <a:sym typeface="Fira Code Light"/>
              </a:rPr>
              <a:t>In the fast-evolving world of IT and software development, having a consistent and structured CV can make all the difference. Standardization ensures:</a:t>
            </a:r>
            <a:endParaRPr>
              <a:solidFill>
                <a:schemeClr val="dk1"/>
              </a:solidFill>
              <a:latin typeface="Fira Code Light"/>
              <a:ea typeface="Fira Code Light"/>
              <a:cs typeface="Fira Code Light"/>
              <a:sym typeface="Fira Code Light"/>
            </a:endParaRPr>
          </a:p>
        </p:txBody>
      </p:sp>
      <p:grpSp>
        <p:nvGrpSpPr>
          <p:cNvPr id="227" name="Google Shape;227;p16"/>
          <p:cNvGrpSpPr/>
          <p:nvPr/>
        </p:nvGrpSpPr>
        <p:grpSpPr>
          <a:xfrm>
            <a:off x="2781075" y="2042002"/>
            <a:ext cx="1646660" cy="337938"/>
            <a:chOff x="0" y="-38100"/>
            <a:chExt cx="969422" cy="258600"/>
          </a:xfrm>
        </p:grpSpPr>
        <p:sp>
          <p:nvSpPr>
            <p:cNvPr id="228" name="Google Shape;228;p16"/>
            <p:cNvSpPr/>
            <p:nvPr/>
          </p:nvSpPr>
          <p:spPr>
            <a:xfrm>
              <a:off x="0" y="0"/>
              <a:ext cx="969422" cy="220380"/>
            </a:xfrm>
            <a:custGeom>
              <a:rect b="b" l="l" r="r" t="t"/>
              <a:pathLst>
                <a:path extrusionOk="0" h="220380" w="969422">
                  <a:moveTo>
                    <a:pt x="39963" y="0"/>
                  </a:moveTo>
                  <a:lnTo>
                    <a:pt x="929458" y="0"/>
                  </a:lnTo>
                  <a:cubicBezTo>
                    <a:pt x="951530" y="0"/>
                    <a:pt x="969422" y="17892"/>
                    <a:pt x="969422" y="39963"/>
                  </a:cubicBezTo>
                  <a:lnTo>
                    <a:pt x="969422" y="180416"/>
                  </a:lnTo>
                  <a:cubicBezTo>
                    <a:pt x="969422" y="202488"/>
                    <a:pt x="951530" y="220380"/>
                    <a:pt x="929458" y="220380"/>
                  </a:cubicBezTo>
                  <a:lnTo>
                    <a:pt x="39963" y="220380"/>
                  </a:lnTo>
                  <a:cubicBezTo>
                    <a:pt x="17892" y="220380"/>
                    <a:pt x="0" y="202488"/>
                    <a:pt x="0" y="180416"/>
                  </a:cubicBezTo>
                  <a:lnTo>
                    <a:pt x="0" y="39963"/>
                  </a:lnTo>
                  <a:cubicBezTo>
                    <a:pt x="0" y="17892"/>
                    <a:pt x="17892" y="0"/>
                    <a:pt x="39963" y="0"/>
                  </a:cubicBezTo>
                  <a:close/>
                </a:path>
              </a:pathLst>
            </a:custGeom>
            <a:solidFill>
              <a:srgbClr val="FFC535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6"/>
            <p:cNvSpPr txBox="1"/>
            <p:nvPr/>
          </p:nvSpPr>
          <p:spPr>
            <a:xfrm>
              <a:off x="0" y="-38100"/>
              <a:ext cx="969300" cy="25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0" name="Google Shape;230;p16"/>
          <p:cNvSpPr txBox="1"/>
          <p:nvPr/>
        </p:nvSpPr>
        <p:spPr>
          <a:xfrm>
            <a:off x="2855497" y="2131500"/>
            <a:ext cx="15399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300">
                <a:solidFill>
                  <a:srgbClr val="AB81FF"/>
                </a:solidFill>
                <a:latin typeface="Fira Code"/>
                <a:ea typeface="Fira Code"/>
                <a:cs typeface="Fira Code"/>
                <a:sym typeface="Fira Code"/>
              </a:rPr>
              <a:t>Better Matching</a:t>
            </a:r>
            <a:endParaRPr sz="1300">
              <a:solidFill>
                <a:srgbClr val="AB81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231" name="Google Shape;231;p16"/>
          <p:cNvGrpSpPr/>
          <p:nvPr/>
        </p:nvGrpSpPr>
        <p:grpSpPr>
          <a:xfrm>
            <a:off x="309800" y="3800277"/>
            <a:ext cx="1646660" cy="337938"/>
            <a:chOff x="0" y="-38100"/>
            <a:chExt cx="969422" cy="258600"/>
          </a:xfrm>
        </p:grpSpPr>
        <p:sp>
          <p:nvSpPr>
            <p:cNvPr id="232" name="Google Shape;232;p16"/>
            <p:cNvSpPr/>
            <p:nvPr/>
          </p:nvSpPr>
          <p:spPr>
            <a:xfrm>
              <a:off x="0" y="0"/>
              <a:ext cx="969422" cy="220380"/>
            </a:xfrm>
            <a:custGeom>
              <a:rect b="b" l="l" r="r" t="t"/>
              <a:pathLst>
                <a:path extrusionOk="0" h="220380" w="969422">
                  <a:moveTo>
                    <a:pt x="39963" y="0"/>
                  </a:moveTo>
                  <a:lnTo>
                    <a:pt x="929458" y="0"/>
                  </a:lnTo>
                  <a:cubicBezTo>
                    <a:pt x="951530" y="0"/>
                    <a:pt x="969422" y="17892"/>
                    <a:pt x="969422" y="39963"/>
                  </a:cubicBezTo>
                  <a:lnTo>
                    <a:pt x="969422" y="180416"/>
                  </a:lnTo>
                  <a:cubicBezTo>
                    <a:pt x="969422" y="202488"/>
                    <a:pt x="951530" y="220380"/>
                    <a:pt x="929458" y="220380"/>
                  </a:cubicBezTo>
                  <a:lnTo>
                    <a:pt x="39963" y="220380"/>
                  </a:lnTo>
                  <a:cubicBezTo>
                    <a:pt x="17892" y="220380"/>
                    <a:pt x="0" y="202488"/>
                    <a:pt x="0" y="180416"/>
                  </a:cubicBezTo>
                  <a:lnTo>
                    <a:pt x="0" y="39963"/>
                  </a:lnTo>
                  <a:cubicBezTo>
                    <a:pt x="0" y="17892"/>
                    <a:pt x="17892" y="0"/>
                    <a:pt x="39963" y="0"/>
                  </a:cubicBezTo>
                  <a:close/>
                </a:path>
              </a:pathLst>
            </a:custGeom>
            <a:solidFill>
              <a:srgbClr val="FFC535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6"/>
            <p:cNvSpPr txBox="1"/>
            <p:nvPr/>
          </p:nvSpPr>
          <p:spPr>
            <a:xfrm>
              <a:off x="0" y="-38100"/>
              <a:ext cx="969300" cy="25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4" name="Google Shape;234;p16"/>
          <p:cNvSpPr txBox="1"/>
          <p:nvPr/>
        </p:nvSpPr>
        <p:spPr>
          <a:xfrm>
            <a:off x="428807" y="3889775"/>
            <a:ext cx="14154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300">
                <a:solidFill>
                  <a:srgbClr val="AB81FF"/>
                </a:solidFill>
                <a:latin typeface="Fira Code"/>
                <a:ea typeface="Fira Code"/>
                <a:cs typeface="Fira Code"/>
                <a:sym typeface="Fira Code"/>
              </a:rPr>
              <a:t>Less Guesswork</a:t>
            </a:r>
            <a:endParaRPr sz="1300">
              <a:solidFill>
                <a:srgbClr val="AB81FF"/>
              </a:solidFill>
            </a:endParaRPr>
          </a:p>
        </p:txBody>
      </p:sp>
      <p:grpSp>
        <p:nvGrpSpPr>
          <p:cNvPr id="235" name="Google Shape;235;p16"/>
          <p:cNvGrpSpPr/>
          <p:nvPr/>
        </p:nvGrpSpPr>
        <p:grpSpPr>
          <a:xfrm>
            <a:off x="5314375" y="2023264"/>
            <a:ext cx="2405330" cy="337938"/>
            <a:chOff x="0" y="-38100"/>
            <a:chExt cx="969422" cy="258600"/>
          </a:xfrm>
        </p:grpSpPr>
        <p:sp>
          <p:nvSpPr>
            <p:cNvPr id="236" name="Google Shape;236;p16"/>
            <p:cNvSpPr/>
            <p:nvPr/>
          </p:nvSpPr>
          <p:spPr>
            <a:xfrm>
              <a:off x="0" y="0"/>
              <a:ext cx="969422" cy="220380"/>
            </a:xfrm>
            <a:custGeom>
              <a:rect b="b" l="l" r="r" t="t"/>
              <a:pathLst>
                <a:path extrusionOk="0" h="220380" w="969422">
                  <a:moveTo>
                    <a:pt x="39963" y="0"/>
                  </a:moveTo>
                  <a:lnTo>
                    <a:pt x="929458" y="0"/>
                  </a:lnTo>
                  <a:cubicBezTo>
                    <a:pt x="951530" y="0"/>
                    <a:pt x="969422" y="17892"/>
                    <a:pt x="969422" y="39963"/>
                  </a:cubicBezTo>
                  <a:lnTo>
                    <a:pt x="969422" y="180416"/>
                  </a:lnTo>
                  <a:cubicBezTo>
                    <a:pt x="969422" y="202488"/>
                    <a:pt x="951530" y="220380"/>
                    <a:pt x="929458" y="220380"/>
                  </a:cubicBezTo>
                  <a:lnTo>
                    <a:pt x="39963" y="220380"/>
                  </a:lnTo>
                  <a:cubicBezTo>
                    <a:pt x="17892" y="220380"/>
                    <a:pt x="0" y="202488"/>
                    <a:pt x="0" y="180416"/>
                  </a:cubicBezTo>
                  <a:lnTo>
                    <a:pt x="0" y="39963"/>
                  </a:lnTo>
                  <a:cubicBezTo>
                    <a:pt x="0" y="17892"/>
                    <a:pt x="17892" y="0"/>
                    <a:pt x="39963" y="0"/>
                  </a:cubicBezTo>
                  <a:close/>
                </a:path>
              </a:pathLst>
            </a:custGeom>
            <a:solidFill>
              <a:srgbClr val="FFC535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6"/>
            <p:cNvSpPr txBox="1"/>
            <p:nvPr/>
          </p:nvSpPr>
          <p:spPr>
            <a:xfrm>
              <a:off x="0" y="-38100"/>
              <a:ext cx="969300" cy="25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8" name="Google Shape;238;p16"/>
          <p:cNvSpPr txBox="1"/>
          <p:nvPr/>
        </p:nvSpPr>
        <p:spPr>
          <a:xfrm>
            <a:off x="5335531" y="2035338"/>
            <a:ext cx="2405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AB81FF"/>
                </a:solidFill>
                <a:latin typeface="Fira Code"/>
                <a:ea typeface="Fira Code"/>
                <a:cs typeface="Fira Code"/>
                <a:sym typeface="Fira Code"/>
              </a:rPr>
              <a:t>Stronger Industry Identity</a:t>
            </a:r>
            <a:endParaRPr sz="1100">
              <a:solidFill>
                <a:srgbClr val="AB81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9" name="Google Shape;239;p16"/>
          <p:cNvSpPr txBox="1"/>
          <p:nvPr/>
        </p:nvSpPr>
        <p:spPr>
          <a:xfrm>
            <a:off x="5307431" y="2340985"/>
            <a:ext cx="3000000" cy="10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A standardized format reflects the professionalism and expectations of the IT world, setting everyone up for success.</a:t>
            </a:r>
            <a:endParaRPr sz="700"/>
          </a:p>
        </p:txBody>
      </p:sp>
      <p:sp>
        <p:nvSpPr>
          <p:cNvPr id="240" name="Google Shape;240;p16"/>
          <p:cNvSpPr txBox="1"/>
          <p:nvPr/>
        </p:nvSpPr>
        <p:spPr>
          <a:xfrm>
            <a:off x="5307425" y="3800275"/>
            <a:ext cx="3453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o" sz="13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With </a:t>
            </a:r>
            <a:r>
              <a:rPr b="1" lang="ro" sz="1300">
                <a:solidFill>
                  <a:srgbClr val="FF5858"/>
                </a:solidFill>
                <a:latin typeface="Fira Code"/>
                <a:ea typeface="Fira Code"/>
                <a:cs typeface="Fira Code"/>
                <a:sym typeface="Fira Code"/>
              </a:rPr>
              <a:t>ByteResume</a:t>
            </a:r>
            <a:r>
              <a:rPr lang="ro" sz="13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, we’re not just building resumes — we’re shaping the future of IT recruitment.</a:t>
            </a:r>
            <a:endParaRPr sz="1300"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7"/>
          <p:cNvSpPr/>
          <p:nvPr/>
        </p:nvSpPr>
        <p:spPr>
          <a:xfrm>
            <a:off x="5705449" y="1220052"/>
            <a:ext cx="2794299" cy="3318892"/>
          </a:xfrm>
          <a:custGeom>
            <a:rect b="b" l="l" r="r" t="t"/>
            <a:pathLst>
              <a:path extrusionOk="0" h="6637783" w="5588597">
                <a:moveTo>
                  <a:pt x="0" y="0"/>
                </a:moveTo>
                <a:lnTo>
                  <a:pt x="5588597" y="0"/>
                </a:lnTo>
                <a:lnTo>
                  <a:pt x="5588597" y="6637784"/>
                </a:lnTo>
                <a:lnTo>
                  <a:pt x="0" y="66377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6" name="Google Shape;246;p17"/>
          <p:cNvSpPr/>
          <p:nvPr/>
        </p:nvSpPr>
        <p:spPr>
          <a:xfrm>
            <a:off x="554963" y="1807067"/>
            <a:ext cx="452811" cy="452810"/>
          </a:xfrm>
          <a:custGeom>
            <a:rect b="b" l="l" r="r" t="t"/>
            <a:pathLst>
              <a:path extrusionOk="0" h="905621" w="905621">
                <a:moveTo>
                  <a:pt x="0" y="0"/>
                </a:moveTo>
                <a:lnTo>
                  <a:pt x="905621" y="0"/>
                </a:lnTo>
                <a:lnTo>
                  <a:pt x="905621" y="905620"/>
                </a:lnTo>
                <a:lnTo>
                  <a:pt x="0" y="9056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7" name="Google Shape;247;p17"/>
          <p:cNvSpPr/>
          <p:nvPr/>
        </p:nvSpPr>
        <p:spPr>
          <a:xfrm>
            <a:off x="556188" y="2825815"/>
            <a:ext cx="494947" cy="395958"/>
          </a:xfrm>
          <a:custGeom>
            <a:rect b="b" l="l" r="r" t="t"/>
            <a:pathLst>
              <a:path extrusionOk="0" h="791916" w="989895">
                <a:moveTo>
                  <a:pt x="0" y="0"/>
                </a:moveTo>
                <a:lnTo>
                  <a:pt x="989895" y="0"/>
                </a:lnTo>
                <a:lnTo>
                  <a:pt x="989895" y="791915"/>
                </a:lnTo>
                <a:lnTo>
                  <a:pt x="0" y="7919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8" name="Google Shape;248;p17"/>
          <p:cNvSpPr txBox="1"/>
          <p:nvPr/>
        </p:nvSpPr>
        <p:spPr>
          <a:xfrm>
            <a:off x="256375" y="967035"/>
            <a:ext cx="54234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Our </a:t>
            </a:r>
            <a:r>
              <a:rPr lang="ro" sz="3700">
                <a:solidFill>
                  <a:srgbClr val="FF5858"/>
                </a:solidFill>
                <a:latin typeface="Fira Code"/>
                <a:ea typeface="Fira Code"/>
                <a:cs typeface="Fira Code"/>
                <a:sym typeface="Fira Code"/>
              </a:rPr>
              <a:t>tech stack</a:t>
            </a:r>
            <a:endParaRPr sz="700">
              <a:solidFill>
                <a:srgbClr val="FF5858"/>
              </a:solidFill>
            </a:endParaRPr>
          </a:p>
        </p:txBody>
      </p:sp>
      <p:sp>
        <p:nvSpPr>
          <p:cNvPr id="249" name="Google Shape;249;p17"/>
          <p:cNvSpPr txBox="1"/>
          <p:nvPr/>
        </p:nvSpPr>
        <p:spPr>
          <a:xfrm>
            <a:off x="1333368" y="1814829"/>
            <a:ext cx="343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26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Languages</a:t>
            </a:r>
            <a:endParaRPr sz="700"/>
          </a:p>
        </p:txBody>
      </p:sp>
      <p:sp>
        <p:nvSpPr>
          <p:cNvPr id="250" name="Google Shape;250;p17"/>
          <p:cNvSpPr txBox="1"/>
          <p:nvPr/>
        </p:nvSpPr>
        <p:spPr>
          <a:xfrm>
            <a:off x="1358018" y="2795009"/>
            <a:ext cx="343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26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Frameworks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251" name="Google Shape;251;p17"/>
          <p:cNvSpPr txBox="1"/>
          <p:nvPr/>
        </p:nvSpPr>
        <p:spPr>
          <a:xfrm>
            <a:off x="1358025" y="2228075"/>
            <a:ext cx="24156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AB81FF"/>
                </a:solidFill>
                <a:latin typeface="Fira Code"/>
                <a:ea typeface="Fira Code"/>
                <a:cs typeface="Fira Code"/>
                <a:sym typeface="Fira Code"/>
              </a:rPr>
              <a:t>JavaScript, Python, MongoDB</a:t>
            </a:r>
            <a:endParaRPr sz="1100">
              <a:solidFill>
                <a:srgbClr val="AB81FF"/>
              </a:solidFill>
            </a:endParaRPr>
          </a:p>
        </p:txBody>
      </p:sp>
      <p:sp>
        <p:nvSpPr>
          <p:cNvPr id="252" name="Google Shape;252;p17"/>
          <p:cNvSpPr txBox="1"/>
          <p:nvPr/>
        </p:nvSpPr>
        <p:spPr>
          <a:xfrm>
            <a:off x="1380668" y="3221782"/>
            <a:ext cx="19107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solidFill>
                  <a:srgbClr val="FF5858"/>
                </a:solidFill>
                <a:latin typeface="Fira Code"/>
                <a:ea typeface="Fira Code"/>
                <a:cs typeface="Fira Code"/>
                <a:sym typeface="Fira Code"/>
              </a:rPr>
              <a:t>React, Django</a:t>
            </a:r>
            <a:endParaRPr sz="1100">
              <a:solidFill>
                <a:srgbClr val="FF5858"/>
              </a:solidFill>
            </a:endParaRPr>
          </a:p>
        </p:txBody>
      </p:sp>
      <p:cxnSp>
        <p:nvCxnSpPr>
          <p:cNvPr id="253" name="Google Shape;253;p17"/>
          <p:cNvCxnSpPr/>
          <p:nvPr/>
        </p:nvCxnSpPr>
        <p:spPr>
          <a:xfrm>
            <a:off x="8002830" y="4899927"/>
            <a:ext cx="9462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54" name="Google Shape;254;p17"/>
          <p:cNvSpPr txBox="1"/>
          <p:nvPr/>
        </p:nvSpPr>
        <p:spPr>
          <a:xfrm>
            <a:off x="979969" y="1748008"/>
            <a:ext cx="27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700"/>
          </a:p>
        </p:txBody>
      </p:sp>
      <p:sp>
        <p:nvSpPr>
          <p:cNvPr id="255" name="Google Shape;255;p17"/>
          <p:cNvSpPr txBox="1"/>
          <p:nvPr/>
        </p:nvSpPr>
        <p:spPr>
          <a:xfrm>
            <a:off x="981194" y="2710392"/>
            <a:ext cx="27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700"/>
          </a:p>
        </p:txBody>
      </p:sp>
      <p:sp>
        <p:nvSpPr>
          <p:cNvPr id="256" name="Google Shape;256;p17"/>
          <p:cNvSpPr txBox="1"/>
          <p:nvPr/>
        </p:nvSpPr>
        <p:spPr>
          <a:xfrm rot="10800000">
            <a:off x="307972" y="1748454"/>
            <a:ext cx="27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700"/>
          </a:p>
        </p:txBody>
      </p:sp>
      <p:sp>
        <p:nvSpPr>
          <p:cNvPr id="257" name="Google Shape;257;p17"/>
          <p:cNvSpPr txBox="1"/>
          <p:nvPr/>
        </p:nvSpPr>
        <p:spPr>
          <a:xfrm rot="10800000">
            <a:off x="302247" y="2731251"/>
            <a:ext cx="2793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700" u="none" cap="none" strike="noStrik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700"/>
          </a:p>
        </p:txBody>
      </p:sp>
      <p:sp>
        <p:nvSpPr>
          <p:cNvPr id="258" name="Google Shape;258;p1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259" name="Google Shape;259;p17"/>
          <p:cNvGrpSpPr/>
          <p:nvPr/>
        </p:nvGrpSpPr>
        <p:grpSpPr>
          <a:xfrm>
            <a:off x="256375" y="261090"/>
            <a:ext cx="8631246" cy="494353"/>
            <a:chOff x="-33" y="-188215"/>
            <a:chExt cx="23016656" cy="1318275"/>
          </a:xfrm>
        </p:grpSpPr>
        <p:grpSp>
          <p:nvGrpSpPr>
            <p:cNvPr id="260" name="Google Shape;260;p17"/>
            <p:cNvGrpSpPr/>
            <p:nvPr/>
          </p:nvGrpSpPr>
          <p:grpSpPr>
            <a:xfrm>
              <a:off x="-33" y="-188215"/>
              <a:ext cx="23016656" cy="1318275"/>
              <a:chOff x="-7" y="-37178"/>
              <a:chExt cx="4546500" cy="260400"/>
            </a:xfrm>
          </p:grpSpPr>
          <p:sp>
            <p:nvSpPr>
              <p:cNvPr id="261" name="Google Shape;261;p17"/>
              <p:cNvSpPr/>
              <p:nvPr/>
            </p:nvSpPr>
            <p:spPr>
              <a:xfrm>
                <a:off x="0" y="0"/>
                <a:ext cx="4546467" cy="222319"/>
              </a:xfrm>
              <a:custGeom>
                <a:rect b="b" l="l" r="r" t="t"/>
                <a:pathLst>
                  <a:path extrusionOk="0" h="222319" w="4546467">
                    <a:moveTo>
                      <a:pt x="22873" y="0"/>
                    </a:moveTo>
                    <a:lnTo>
                      <a:pt x="4523595" y="0"/>
                    </a:lnTo>
                    <a:cubicBezTo>
                      <a:pt x="4529661" y="0"/>
                      <a:pt x="4535479" y="2410"/>
                      <a:pt x="4539768" y="6699"/>
                    </a:cubicBezTo>
                    <a:cubicBezTo>
                      <a:pt x="4544058" y="10989"/>
                      <a:pt x="4546467" y="16807"/>
                      <a:pt x="4546467" y="22873"/>
                    </a:cubicBezTo>
                    <a:lnTo>
                      <a:pt x="4546467" y="199446"/>
                    </a:lnTo>
                    <a:cubicBezTo>
                      <a:pt x="4546467" y="212079"/>
                      <a:pt x="4536227" y="222319"/>
                      <a:pt x="4523595" y="222319"/>
                    </a:cubicBezTo>
                    <a:lnTo>
                      <a:pt x="22873" y="222319"/>
                    </a:lnTo>
                    <a:cubicBezTo>
                      <a:pt x="10240" y="222319"/>
                      <a:pt x="0" y="212079"/>
                      <a:pt x="0" y="199446"/>
                    </a:cubicBezTo>
                    <a:lnTo>
                      <a:pt x="0" y="22873"/>
                    </a:lnTo>
                    <a:cubicBezTo>
                      <a:pt x="0" y="10240"/>
                      <a:pt x="10240" y="0"/>
                      <a:pt x="228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190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7"/>
              <p:cNvSpPr txBox="1"/>
              <p:nvPr/>
            </p:nvSpPr>
            <p:spPr>
              <a:xfrm>
                <a:off x="-7" y="-37178"/>
                <a:ext cx="4546500" cy="2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63" name="Google Shape;263;p17"/>
            <p:cNvCxnSpPr/>
            <p:nvPr/>
          </p:nvCxnSpPr>
          <p:spPr>
            <a:xfrm>
              <a:off x="22130073" y="368470"/>
              <a:ext cx="351000" cy="38310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4" name="Google Shape;264;p17"/>
            <p:cNvCxnSpPr/>
            <p:nvPr/>
          </p:nvCxnSpPr>
          <p:spPr>
            <a:xfrm flipH="1">
              <a:off x="22130136" y="377728"/>
              <a:ext cx="339300" cy="37380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5" name="Google Shape;265;p17"/>
            <p:cNvCxnSpPr/>
            <p:nvPr/>
          </p:nvCxnSpPr>
          <p:spPr>
            <a:xfrm>
              <a:off x="20624713" y="560051"/>
              <a:ext cx="501300" cy="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66" name="Google Shape;266;p17"/>
            <p:cNvGrpSpPr/>
            <p:nvPr/>
          </p:nvGrpSpPr>
          <p:grpSpPr>
            <a:xfrm>
              <a:off x="21430813" y="169076"/>
              <a:ext cx="385763" cy="583200"/>
              <a:chOff x="0" y="-38100"/>
              <a:chExt cx="76200" cy="115200"/>
            </a:xfrm>
          </p:grpSpPr>
          <p:sp>
            <p:nvSpPr>
              <p:cNvPr id="267" name="Google Shape;267;p17"/>
              <p:cNvSpPr/>
              <p:nvPr/>
            </p:nvSpPr>
            <p:spPr>
              <a:xfrm>
                <a:off x="0" y="0"/>
                <a:ext cx="76074" cy="76973"/>
              </a:xfrm>
              <a:custGeom>
                <a:rect b="b" l="l" r="r" t="t"/>
                <a:pathLst>
                  <a:path extrusionOk="0" h="76973" w="76074">
                    <a:moveTo>
                      <a:pt x="38037" y="0"/>
                    </a:moveTo>
                    <a:lnTo>
                      <a:pt x="38037" y="0"/>
                    </a:lnTo>
                    <a:cubicBezTo>
                      <a:pt x="59044" y="0"/>
                      <a:pt x="76074" y="17030"/>
                      <a:pt x="76074" y="38037"/>
                    </a:cubicBezTo>
                    <a:lnTo>
                      <a:pt x="76074" y="38936"/>
                    </a:lnTo>
                    <a:cubicBezTo>
                      <a:pt x="76074" y="59943"/>
                      <a:pt x="59044" y="76973"/>
                      <a:pt x="38037" y="76973"/>
                    </a:cubicBezTo>
                    <a:lnTo>
                      <a:pt x="38037" y="76973"/>
                    </a:lnTo>
                    <a:cubicBezTo>
                      <a:pt x="17030" y="76973"/>
                      <a:pt x="0" y="59943"/>
                      <a:pt x="0" y="38936"/>
                    </a:cubicBezTo>
                    <a:lnTo>
                      <a:pt x="0" y="38037"/>
                    </a:lnTo>
                    <a:cubicBezTo>
                      <a:pt x="0" y="17030"/>
                      <a:pt x="17030" y="0"/>
                      <a:pt x="3803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sq" cmpd="sng" w="2857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7"/>
              <p:cNvSpPr txBox="1"/>
              <p:nvPr/>
            </p:nvSpPr>
            <p:spPr>
              <a:xfrm>
                <a:off x="0" y="-38100"/>
                <a:ext cx="76200" cy="11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69" name="Google Shape;269;p17"/>
            <p:cNvSpPr txBox="1"/>
            <p:nvPr/>
          </p:nvSpPr>
          <p:spPr>
            <a:xfrm>
              <a:off x="271099" y="213479"/>
              <a:ext cx="20761200" cy="5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Paul Roman, Denis Rădoi, Paul Sburlea</a:t>
              </a: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&gt;</a:t>
              </a:r>
              <a:r>
                <a:rPr b="0" i="0" lang="ro" sz="1400" u="none" cap="none" strike="noStrike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         	</a:t>
              </a:r>
              <a:r>
                <a:rPr lang="ro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Tehnologii Web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&gt;</a:t>
              </a:r>
              <a:endParaRPr sz="700"/>
            </a:p>
          </p:txBody>
        </p:sp>
      </p:grpSp>
      <p:sp>
        <p:nvSpPr>
          <p:cNvPr id="270" name="Google Shape;270;p17"/>
          <p:cNvSpPr/>
          <p:nvPr/>
        </p:nvSpPr>
        <p:spPr>
          <a:xfrm rot="-5400000">
            <a:off x="2053894" y="-2069216"/>
            <a:ext cx="5158821" cy="9266610"/>
          </a:xfrm>
          <a:custGeom>
            <a:rect b="b" l="l" r="r" t="t"/>
            <a:pathLst>
              <a:path extrusionOk="0" h="18533220" w="11927910">
                <a:moveTo>
                  <a:pt x="0" y="0"/>
                </a:moveTo>
                <a:lnTo>
                  <a:pt x="11927910" y="0"/>
                </a:lnTo>
                <a:lnTo>
                  <a:pt x="11927910" y="18533220"/>
                </a:lnTo>
                <a:lnTo>
                  <a:pt x="0" y="18533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50000"/>
            </a:blip>
            <a:stretch>
              <a:fillRect b="-7199" l="0" r="0" t="-7208"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8"/>
          <p:cNvSpPr txBox="1"/>
          <p:nvPr/>
        </p:nvSpPr>
        <p:spPr>
          <a:xfrm>
            <a:off x="743974" y="2199005"/>
            <a:ext cx="77787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3700">
                <a:solidFill>
                  <a:srgbClr val="FF5858"/>
                </a:solidFill>
                <a:latin typeface="Fira Code"/>
                <a:ea typeface="Fira Code"/>
                <a:cs typeface="Fira Code"/>
                <a:sym typeface="Fira Code"/>
              </a:rPr>
              <a:t>Q&amp;A</a:t>
            </a:r>
            <a:endParaRPr sz="700"/>
          </a:p>
        </p:txBody>
      </p:sp>
      <p:sp>
        <p:nvSpPr>
          <p:cNvPr id="276" name="Google Shape;276;p18"/>
          <p:cNvSpPr txBox="1"/>
          <p:nvPr/>
        </p:nvSpPr>
        <p:spPr>
          <a:xfrm>
            <a:off x="371986" y="4334214"/>
            <a:ext cx="85227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0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We ( &lt;ByteResume&gt; ) are open for new ideas! Feel free to ask any questions :)</a:t>
            </a:r>
            <a:endParaRPr sz="700"/>
          </a:p>
        </p:txBody>
      </p:sp>
      <p:cxnSp>
        <p:nvCxnSpPr>
          <p:cNvPr id="277" name="Google Shape;277;p18"/>
          <p:cNvCxnSpPr/>
          <p:nvPr/>
        </p:nvCxnSpPr>
        <p:spPr>
          <a:xfrm>
            <a:off x="8002830" y="4899927"/>
            <a:ext cx="946067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278" name="Google Shape;278;p18"/>
          <p:cNvGrpSpPr/>
          <p:nvPr/>
        </p:nvGrpSpPr>
        <p:grpSpPr>
          <a:xfrm>
            <a:off x="317700" y="232740"/>
            <a:ext cx="8631246" cy="494353"/>
            <a:chOff x="-33" y="-188215"/>
            <a:chExt cx="23016656" cy="1318275"/>
          </a:xfrm>
        </p:grpSpPr>
        <p:grpSp>
          <p:nvGrpSpPr>
            <p:cNvPr id="279" name="Google Shape;279;p18"/>
            <p:cNvGrpSpPr/>
            <p:nvPr/>
          </p:nvGrpSpPr>
          <p:grpSpPr>
            <a:xfrm>
              <a:off x="-33" y="-188215"/>
              <a:ext cx="23016656" cy="1318275"/>
              <a:chOff x="-7" y="-37178"/>
              <a:chExt cx="4546500" cy="260400"/>
            </a:xfrm>
          </p:grpSpPr>
          <p:sp>
            <p:nvSpPr>
              <p:cNvPr id="280" name="Google Shape;280;p18"/>
              <p:cNvSpPr/>
              <p:nvPr/>
            </p:nvSpPr>
            <p:spPr>
              <a:xfrm>
                <a:off x="0" y="0"/>
                <a:ext cx="4546467" cy="222319"/>
              </a:xfrm>
              <a:custGeom>
                <a:rect b="b" l="l" r="r" t="t"/>
                <a:pathLst>
                  <a:path extrusionOk="0" h="222319" w="4546467">
                    <a:moveTo>
                      <a:pt x="22873" y="0"/>
                    </a:moveTo>
                    <a:lnTo>
                      <a:pt x="4523595" y="0"/>
                    </a:lnTo>
                    <a:cubicBezTo>
                      <a:pt x="4529661" y="0"/>
                      <a:pt x="4535479" y="2410"/>
                      <a:pt x="4539768" y="6699"/>
                    </a:cubicBezTo>
                    <a:cubicBezTo>
                      <a:pt x="4544058" y="10989"/>
                      <a:pt x="4546467" y="16807"/>
                      <a:pt x="4546467" y="22873"/>
                    </a:cubicBezTo>
                    <a:lnTo>
                      <a:pt x="4546467" y="199446"/>
                    </a:lnTo>
                    <a:cubicBezTo>
                      <a:pt x="4546467" y="212079"/>
                      <a:pt x="4536227" y="222319"/>
                      <a:pt x="4523595" y="222319"/>
                    </a:cubicBezTo>
                    <a:lnTo>
                      <a:pt x="22873" y="222319"/>
                    </a:lnTo>
                    <a:cubicBezTo>
                      <a:pt x="10240" y="222319"/>
                      <a:pt x="0" y="212079"/>
                      <a:pt x="0" y="199446"/>
                    </a:cubicBezTo>
                    <a:lnTo>
                      <a:pt x="0" y="22873"/>
                    </a:lnTo>
                    <a:cubicBezTo>
                      <a:pt x="0" y="10240"/>
                      <a:pt x="10240" y="0"/>
                      <a:pt x="2287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1905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18"/>
              <p:cNvSpPr txBox="1"/>
              <p:nvPr/>
            </p:nvSpPr>
            <p:spPr>
              <a:xfrm>
                <a:off x="-7" y="-37178"/>
                <a:ext cx="4546500" cy="2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282" name="Google Shape;282;p18"/>
            <p:cNvCxnSpPr/>
            <p:nvPr/>
          </p:nvCxnSpPr>
          <p:spPr>
            <a:xfrm>
              <a:off x="22130073" y="368470"/>
              <a:ext cx="351000" cy="38310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3" name="Google Shape;283;p18"/>
            <p:cNvCxnSpPr/>
            <p:nvPr/>
          </p:nvCxnSpPr>
          <p:spPr>
            <a:xfrm flipH="1">
              <a:off x="22130136" y="377728"/>
              <a:ext cx="339300" cy="37380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4" name="Google Shape;284;p18"/>
            <p:cNvCxnSpPr/>
            <p:nvPr/>
          </p:nvCxnSpPr>
          <p:spPr>
            <a:xfrm>
              <a:off x="20624713" y="560051"/>
              <a:ext cx="501300" cy="0"/>
            </a:xfrm>
            <a:prstGeom prst="straightConnector1">
              <a:avLst/>
            </a:prstGeom>
            <a:noFill/>
            <a:ln cap="rnd" cmpd="sng" w="254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85" name="Google Shape;285;p18"/>
            <p:cNvGrpSpPr/>
            <p:nvPr/>
          </p:nvGrpSpPr>
          <p:grpSpPr>
            <a:xfrm>
              <a:off x="21430813" y="169076"/>
              <a:ext cx="385763" cy="583200"/>
              <a:chOff x="0" y="-38100"/>
              <a:chExt cx="76200" cy="115200"/>
            </a:xfrm>
          </p:grpSpPr>
          <p:sp>
            <p:nvSpPr>
              <p:cNvPr id="286" name="Google Shape;286;p18"/>
              <p:cNvSpPr/>
              <p:nvPr/>
            </p:nvSpPr>
            <p:spPr>
              <a:xfrm>
                <a:off x="0" y="0"/>
                <a:ext cx="76074" cy="76973"/>
              </a:xfrm>
              <a:custGeom>
                <a:rect b="b" l="l" r="r" t="t"/>
                <a:pathLst>
                  <a:path extrusionOk="0" h="76973" w="76074">
                    <a:moveTo>
                      <a:pt x="38037" y="0"/>
                    </a:moveTo>
                    <a:lnTo>
                      <a:pt x="38037" y="0"/>
                    </a:lnTo>
                    <a:cubicBezTo>
                      <a:pt x="59044" y="0"/>
                      <a:pt x="76074" y="17030"/>
                      <a:pt x="76074" y="38037"/>
                    </a:cubicBezTo>
                    <a:lnTo>
                      <a:pt x="76074" y="38936"/>
                    </a:lnTo>
                    <a:cubicBezTo>
                      <a:pt x="76074" y="59943"/>
                      <a:pt x="59044" y="76973"/>
                      <a:pt x="38037" y="76973"/>
                    </a:cubicBezTo>
                    <a:lnTo>
                      <a:pt x="38037" y="76973"/>
                    </a:lnTo>
                    <a:cubicBezTo>
                      <a:pt x="17030" y="76973"/>
                      <a:pt x="0" y="59943"/>
                      <a:pt x="0" y="38936"/>
                    </a:cubicBezTo>
                    <a:lnTo>
                      <a:pt x="0" y="38037"/>
                    </a:lnTo>
                    <a:cubicBezTo>
                      <a:pt x="0" y="17030"/>
                      <a:pt x="17030" y="0"/>
                      <a:pt x="3803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sq" cmpd="sng" w="28575">
                <a:solidFill>
                  <a:srgbClr val="FFFFFF"/>
                </a:solidFill>
                <a:prstDash val="solid"/>
                <a:miter lim="8000"/>
                <a:headEnd len="sm" w="sm" type="none"/>
                <a:tailEnd len="sm" w="sm" type="none"/>
              </a:ln>
            </p:spPr>
            <p:txBody>
              <a:bodyPr anchorCtr="0" anchor="ctr" bIns="45725" lIns="45725" spcFirstLastPara="1" rIns="45725" wrap="square" tIns="457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18"/>
              <p:cNvSpPr txBox="1"/>
              <p:nvPr/>
            </p:nvSpPr>
            <p:spPr>
              <a:xfrm>
                <a:off x="0" y="-38100"/>
                <a:ext cx="76200" cy="115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5400" lIns="25400" spcFirstLastPara="1" rIns="25400" wrap="square" tIns="25400">
                <a:noAutofit/>
              </a:bodyPr>
              <a:lstStyle/>
              <a:p>
                <a:pPr indent="0" lvl="0" marL="0" marR="0" rtl="0" algn="ctr">
                  <a:lnSpc>
                    <a:spcPct val="147722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8" name="Google Shape;288;p18"/>
            <p:cNvSpPr txBox="1"/>
            <p:nvPr/>
          </p:nvSpPr>
          <p:spPr>
            <a:xfrm>
              <a:off x="271099" y="213479"/>
              <a:ext cx="20761200" cy="5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Paul Roman, Denis Rădoi, Paul Sburlea</a:t>
              </a:r>
              <a:r>
                <a:rPr b="0" i="0" lang="ro" sz="1400" u="none" cap="none" strike="noStrike">
                  <a:solidFill>
                    <a:srgbClr val="FF5858"/>
                  </a:solidFill>
                  <a:latin typeface="Fira Code"/>
                  <a:ea typeface="Fira Code"/>
                  <a:cs typeface="Fira Code"/>
                  <a:sym typeface="Fira Code"/>
                </a:rPr>
                <a:t>&gt;   </a:t>
              </a:r>
              <a:r>
                <a:rPr b="0" i="0" lang="ro" sz="1400" u="none" cap="none" strike="noStrike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      	</a:t>
              </a:r>
              <a:r>
                <a:rPr lang="ro">
                  <a:solidFill>
                    <a:srgbClr val="FFFFFF"/>
                  </a:solidFill>
                  <a:latin typeface="Fira Code"/>
                  <a:ea typeface="Fira Code"/>
                  <a:cs typeface="Fira Code"/>
                  <a:sym typeface="Fira Code"/>
                </a:rPr>
                <a:t>  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ro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Tehnologii Web</a:t>
              </a:r>
              <a:r>
                <a:rPr b="0" i="0" lang="ro" sz="1400" u="none" cap="none" strike="noStrike">
                  <a:solidFill>
                    <a:srgbClr val="AB81FF"/>
                  </a:solidFill>
                  <a:latin typeface="Fira Code"/>
                  <a:ea typeface="Fira Code"/>
                  <a:cs typeface="Fira Code"/>
                  <a:sym typeface="Fira Code"/>
                </a:rPr>
                <a:t>&gt;</a:t>
              </a:r>
              <a:endParaRPr sz="700"/>
            </a:p>
          </p:txBody>
        </p:sp>
      </p:grpSp>
      <p:sp>
        <p:nvSpPr>
          <p:cNvPr id="289" name="Google Shape;289;p18"/>
          <p:cNvSpPr/>
          <p:nvPr/>
        </p:nvSpPr>
        <p:spPr>
          <a:xfrm rot="-5400000">
            <a:off x="2053894" y="-2069216"/>
            <a:ext cx="5158821" cy="9266610"/>
          </a:xfrm>
          <a:custGeom>
            <a:rect b="b" l="l" r="r" t="t"/>
            <a:pathLst>
              <a:path extrusionOk="0" h="18533220" w="11927910">
                <a:moveTo>
                  <a:pt x="0" y="0"/>
                </a:moveTo>
                <a:lnTo>
                  <a:pt x="11927910" y="0"/>
                </a:lnTo>
                <a:lnTo>
                  <a:pt x="11927910" y="18533220"/>
                </a:lnTo>
                <a:lnTo>
                  <a:pt x="0" y="1853322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-7199" l="0" r="0" t="-7208"/>
            </a:stretch>
          </a:blipFill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